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1"/>
  </p:notesMasterIdLst>
  <p:handoutMasterIdLst>
    <p:handoutMasterId r:id="rId72"/>
  </p:handoutMasterIdLst>
  <p:sldIdLst>
    <p:sldId id="256" r:id="rId3"/>
    <p:sldId id="276" r:id="rId4"/>
    <p:sldId id="278" r:id="rId5"/>
    <p:sldId id="311" r:id="rId6"/>
    <p:sldId id="312" r:id="rId7"/>
    <p:sldId id="313" r:id="rId8"/>
    <p:sldId id="300" r:id="rId9"/>
    <p:sldId id="301" r:id="rId10"/>
    <p:sldId id="314" r:id="rId11"/>
    <p:sldId id="257" r:id="rId12"/>
    <p:sldId id="258" r:id="rId13"/>
    <p:sldId id="277" r:id="rId14"/>
    <p:sldId id="274" r:id="rId15"/>
    <p:sldId id="269" r:id="rId16"/>
    <p:sldId id="273" r:id="rId17"/>
    <p:sldId id="270" r:id="rId18"/>
    <p:sldId id="271" r:id="rId19"/>
    <p:sldId id="310" r:id="rId20"/>
    <p:sldId id="315" r:id="rId21"/>
    <p:sldId id="275" r:id="rId22"/>
    <p:sldId id="272" r:id="rId23"/>
    <p:sldId id="317" r:id="rId24"/>
    <p:sldId id="259" r:id="rId25"/>
    <p:sldId id="260" r:id="rId26"/>
    <p:sldId id="279" r:id="rId27"/>
    <p:sldId id="302" r:id="rId28"/>
    <p:sldId id="321" r:id="rId29"/>
    <p:sldId id="262" r:id="rId30"/>
    <p:sldId id="263" r:id="rId31"/>
    <p:sldId id="264" r:id="rId32"/>
    <p:sldId id="265" r:id="rId33"/>
    <p:sldId id="320" r:id="rId34"/>
    <p:sldId id="266" r:id="rId35"/>
    <p:sldId id="267" r:id="rId36"/>
    <p:sldId id="280" r:id="rId37"/>
    <p:sldId id="318" r:id="rId38"/>
    <p:sldId id="281" r:id="rId39"/>
    <p:sldId id="282" r:id="rId40"/>
    <p:sldId id="322" r:id="rId41"/>
    <p:sldId id="283" r:id="rId42"/>
    <p:sldId id="284" r:id="rId43"/>
    <p:sldId id="323" r:id="rId44"/>
    <p:sldId id="286" r:id="rId45"/>
    <p:sldId id="324" r:id="rId46"/>
    <p:sldId id="285" r:id="rId47"/>
    <p:sldId id="287" r:id="rId48"/>
    <p:sldId id="288" r:id="rId49"/>
    <p:sldId id="325" r:id="rId50"/>
    <p:sldId id="289" r:id="rId51"/>
    <p:sldId id="290" r:id="rId52"/>
    <p:sldId id="326" r:id="rId53"/>
    <p:sldId id="291" r:id="rId54"/>
    <p:sldId id="292" r:id="rId55"/>
    <p:sldId id="293" r:id="rId56"/>
    <p:sldId id="294" r:id="rId57"/>
    <p:sldId id="295" r:id="rId58"/>
    <p:sldId id="327" r:id="rId59"/>
    <p:sldId id="296" r:id="rId60"/>
    <p:sldId id="328" r:id="rId61"/>
    <p:sldId id="297" r:id="rId62"/>
    <p:sldId id="329" r:id="rId63"/>
    <p:sldId id="298" r:id="rId64"/>
    <p:sldId id="330" r:id="rId65"/>
    <p:sldId id="299" r:id="rId66"/>
    <p:sldId id="331" r:id="rId67"/>
    <p:sldId id="316" r:id="rId68"/>
    <p:sldId id="319" r:id="rId69"/>
    <p:sldId id="268" r:id="rId7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5" d="100"/>
          <a:sy n="65" d="100"/>
        </p:scale>
        <p:origin x="858"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notesMaster" Target="notesMasters/notesMaster1.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677DB45B-C69D-4F2A-9D9F-B4D3371C4126}" type="datetimeFigureOut">
              <a:rPr lang="en-US" smtClean="0"/>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55091F3A-0C8C-49C3-9CD0-182CE7BE87DF}"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BAD6DB9-C56C-4DC0-8985-60CC0BB6CC99}" type="datetimeFigureOut">
              <a:rPr lang="en-US" smtClean="0"/>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036EA6D-7083-48DD-8518-6082A7363D6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E36FC6-DC9B-482D-B1E5-34D1B6A76E5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2D4A6F3-F2FF-4DAE-9D40-2E56E36BC1C1}"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713AC2E-34CB-4923-A0AD-7AC9697F5B09}"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32784FD-2D8B-4FBD-8E14-41B2F7F56BC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1486912-C745-4616-A4F3-5BC69A417254}"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70A9056A-315A-4B65-B9C7-8C8B409E4C16}"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4FA06649-2354-46DF-A410-FB801BE3FEA8}"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4E8167-2A08-4042-8928-63729DBD5560}"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B04950-9DD9-4C47-909C-F5D6BF554651}"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B2E475E5-D5B4-49FD-9294-F219486C8768}"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8096910A-20B9-4F1B-8383-AD5B7D00B12D}"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231483-36C3-458C-9F83-4453BA1579ED}" type="datetime1">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A19D7-909E-46E2-871F-BB9115430A80}"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simplicable.com/new/data" TargetMode="Externa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mozillascience.github.io/open-data-primers/1-open-data-what.html" TargetMode="External"/><Relationship Id="rId2" Type="http://schemas.openxmlformats.org/officeDocument/2006/relationships/hyperlink" Target="https://www.nature.com/articles/sdata201618?" TargetMode="External"/><Relationship Id="rId1" Type="http://schemas.openxmlformats.org/officeDocument/2006/relationships/hyperlink" Target="https://okfn.org/" TargetMode="Externa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archive.ics.uci.edu/ml/datasets.html" TargetMode="External"/><Relationship Id="rId3" Type="http://schemas.openxmlformats.org/officeDocument/2006/relationships/hyperlink" Target="https://www.dataquest.io/blog/free-datasets-for-projects/" TargetMode="External"/><Relationship Id="rId2" Type="http://schemas.openxmlformats.org/officeDocument/2006/relationships/hyperlink" Target="https://www.kaggle.com/datasets" TargetMode="External"/><Relationship Id="rId1" Type="http://schemas.openxmlformats.org/officeDocument/2006/relationships/hyperlink" Target="https://elitedatascience.com/dataset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blogs.technet.microsoft.com/machinelearning/2016/03/28/how-to-do-data-science/" TargetMode="Externa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quickcode.io/" TargetMode="Externa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hyperlink" Target="http://www.programmingr.com/examples/webscraping-stock-prices-economics-data-r/" TargetMode="Externa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ocparser.com/blog/extract-data-scanned-documents-images/"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hyperlink" Target="http://www.data.gov.my/data/ms_MY/dataset/2f7fb63c-feeb-41a2-9f6f-9b869e13bb01/resource/b198057c-99a2-4d1e-ba6c-d2bcef6bdf0a/download/pergerakan-pesawat-perdagangan-mengikut-lapangan-terbang-2013.xlsx"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0.png"/><Relationship Id="rId1"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hyperlink" Target="http://bit.ly/1RGbPn9" TargetMode="Externa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hyperlink" Target="https://finance.yahoo.com/quote/4715.KL/history?period1=1506856572&amp;period2=1538392572&amp;interval=1d&amp;filter=history&amp;frequency=1d" TargetMode="Externa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hyperlink" Target="https://d396qusza40orc.cloudfront.net/getdata/data/DATA.gov_NGAP.xlsx" TargetMode="Externa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hyperlink" Target="http://www.yr.no/place/Malaysia/Kuala_Lumpur/Kuala_Lumpur/forecast_hour_by_hour.xml" TargetMode="Externa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7.png"/><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medium.freecodecamp.org/an-introduction-to-web-scraping-using-r-40284110c848" TargetMode="Externa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hyperlink" Target="http://kek.ksu.ru/eos/WM/AutDataCollectR.pdf" TargetMode="External"/><Relationship Id="rId3" Type="http://schemas.openxmlformats.org/officeDocument/2006/relationships/hyperlink" Target="https://www.springboard.com/blog/free-public-data-sets-data-science-project/" TargetMode="External"/><Relationship Id="rId2" Type="http://schemas.openxmlformats.org/officeDocument/2006/relationships/hyperlink" Target="https://r-dir.com/reference/datasets.html" TargetMode="External"/><Relationship Id="rId1" Type="http://schemas.openxmlformats.org/officeDocument/2006/relationships/hyperlink" Target="http://okfn.booktype.pro/spending-data-handbook/getting-cleaning/" TargetMode="Externa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linkedin.com/in/brohrer/" TargetMode="External"/><Relationship Id="rId3" Type="http://schemas.openxmlformats.org/officeDocument/2006/relationships/hyperlink" Target="https://azure.microsoft.com/en-us/resources/videos/data-science-for-beginners-series-the-5-questions-data-science-answers/" TargetMode="Externa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0609" y="5498124"/>
            <a:ext cx="9144000" cy="907440"/>
          </a:xfrm>
        </p:spPr>
        <p:txBody>
          <a:bodyPr>
            <a:normAutofit fontScale="90000"/>
          </a:bodyPr>
          <a:lstStyle/>
          <a:p>
            <a:r>
              <a:rPr lang="en-US" b="1" dirty="0" smtClean="0">
                <a:latin typeface="Century" panose="02040604050505020304" pitchFamily="18" charset="0"/>
              </a:rPr>
              <a:t>Finding &amp; Getting Data</a:t>
            </a:r>
            <a:endParaRPr lang="en-US" b="1" dirty="0">
              <a:latin typeface="Century" panose="02040604050505020304" pitchFamily="18" charset="0"/>
            </a:endParaRPr>
          </a:p>
        </p:txBody>
      </p:sp>
      <p:sp>
        <p:nvSpPr>
          <p:cNvPr id="3" name="Subtitle 2"/>
          <p:cNvSpPr>
            <a:spLocks noGrp="1"/>
          </p:cNvSpPr>
          <p:nvPr>
            <p:ph type="subTitle" idx="1"/>
          </p:nvPr>
        </p:nvSpPr>
        <p:spPr>
          <a:xfrm>
            <a:off x="1777218" y="619688"/>
            <a:ext cx="9144000" cy="646404"/>
          </a:xfrm>
        </p:spPr>
        <p:txBody>
          <a:bodyPr>
            <a:normAutofit fontScale="92500" lnSpcReduction="10000"/>
          </a:bodyPr>
          <a:lstStyle/>
          <a:p>
            <a:r>
              <a:rPr lang="en-US" sz="4800" b="1" dirty="0" smtClean="0">
                <a:latin typeface="Century" panose="02040604050505020304" pitchFamily="18" charset="0"/>
              </a:rPr>
              <a:t>WQD7001</a:t>
            </a:r>
            <a:endParaRPr lang="en-US" sz="4800" b="1" dirty="0">
              <a:latin typeface="Century" panose="02040604050505020304" pitchFamily="18" charset="0"/>
            </a:endParaRPr>
          </a:p>
        </p:txBody>
      </p:sp>
      <p:pic>
        <p:nvPicPr>
          <p:cNvPr id="4" name="Picture 3"/>
          <p:cNvPicPr>
            <a:picLocks noChangeAspect="1"/>
          </p:cNvPicPr>
          <p:nvPr/>
        </p:nvPicPr>
        <p:blipFill>
          <a:blip r:embed="rId1"/>
          <a:stretch>
            <a:fillRect/>
          </a:stretch>
        </p:blipFill>
        <p:spPr>
          <a:xfrm>
            <a:off x="2764887" y="1395046"/>
            <a:ext cx="6915444" cy="4067908"/>
          </a:xfrm>
          <a:prstGeom prst="ellipse">
            <a:avLst/>
          </a:prstGeom>
          <a:ln>
            <a:noFill/>
          </a:ln>
          <a:effectLst>
            <a:softEdge rad="11250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178"/>
            <a:ext cx="10515600" cy="1325563"/>
          </a:xfrm>
        </p:spPr>
        <p:txBody>
          <a:bodyPr/>
          <a:lstStyle/>
          <a:p>
            <a:pPr algn="ctr"/>
            <a:r>
              <a:rPr lang="en-US" b="1" dirty="0" smtClean="0">
                <a:solidFill>
                  <a:srgbClr val="002060"/>
                </a:solidFill>
              </a:rPr>
              <a:t>Data Processing Pipeline</a:t>
            </a:r>
            <a:endParaRPr lang="en-US" b="1" dirty="0">
              <a:solidFill>
                <a:srgbClr val="002060"/>
              </a:solidFill>
            </a:endParaRPr>
          </a:p>
        </p:txBody>
      </p:sp>
      <p:sp>
        <p:nvSpPr>
          <p:cNvPr id="3" name="Slide Number Placeholder 2"/>
          <p:cNvSpPr>
            <a:spLocks noGrp="1"/>
          </p:cNvSpPr>
          <p:nvPr>
            <p:ph type="sldNum" sz="quarter" idx="12"/>
          </p:nvPr>
        </p:nvSpPr>
        <p:spPr/>
        <p:txBody>
          <a:bodyPr/>
          <a:lstStyle/>
          <a:p>
            <a:fld id="{47AA19D7-909E-46E2-871F-BB9115430A80}" type="slidenum">
              <a:rPr lang="en-US" smtClean="0"/>
            </a:fld>
            <a:endParaRPr lang="en-US"/>
          </a:p>
        </p:txBody>
      </p:sp>
      <p:pic>
        <p:nvPicPr>
          <p:cNvPr id="1028" name="Picture 4" descr="http://okfn.booktype.pro/spending-data-handbook/introduction/static/pipeline_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8390" y="1116350"/>
            <a:ext cx="8996198" cy="5240000"/>
          </a:xfrm>
          <a:prstGeom prst="rect">
            <a:avLst/>
          </a:prstGeom>
          <a:noFill/>
        </p:spPr>
      </p:pic>
      <p:sp>
        <p:nvSpPr>
          <p:cNvPr id="5" name="Rectangle 4"/>
          <p:cNvSpPr/>
          <p:nvPr/>
        </p:nvSpPr>
        <p:spPr>
          <a:xfrm>
            <a:off x="2101826" y="6400390"/>
            <a:ext cx="8332762" cy="369332"/>
          </a:xfrm>
          <a:prstGeom prst="rect">
            <a:avLst/>
          </a:prstGeom>
        </p:spPr>
        <p:txBody>
          <a:bodyPr wrap="square">
            <a:spAutoFit/>
          </a:bodyPr>
          <a:lstStyle/>
          <a:p>
            <a:r>
              <a:rPr lang="en-US" dirty="0"/>
              <a:t>http://okfn.booktype.pro/spending-data-handbook/getting-cleaning/</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70671"/>
          </a:xfrm>
        </p:spPr>
        <p:txBody>
          <a:bodyPr/>
          <a:lstStyle/>
          <a:p>
            <a:pPr algn="ctr"/>
            <a:r>
              <a:rPr lang="en-US" b="1" dirty="0" smtClean="0">
                <a:solidFill>
                  <a:srgbClr val="002060"/>
                </a:solidFill>
              </a:rPr>
              <a:t>Data Processing</a:t>
            </a:r>
            <a:endParaRPr lang="en-US" b="1" dirty="0">
              <a:solidFill>
                <a:srgbClr val="002060"/>
              </a:solidFill>
            </a:endParaRPr>
          </a:p>
        </p:txBody>
      </p:sp>
      <p:sp>
        <p:nvSpPr>
          <p:cNvPr id="3" name="Content Placeholder 2"/>
          <p:cNvSpPr>
            <a:spLocks noGrp="1"/>
          </p:cNvSpPr>
          <p:nvPr>
            <p:ph idx="1"/>
          </p:nvPr>
        </p:nvSpPr>
        <p:spPr>
          <a:xfrm>
            <a:off x="331762" y="1234782"/>
            <a:ext cx="11175609" cy="5264492"/>
          </a:xfrm>
        </p:spPr>
        <p:txBody>
          <a:bodyPr>
            <a:normAutofit fontScale="85000" lnSpcReduction="20000"/>
          </a:bodyPr>
          <a:lstStyle/>
          <a:p>
            <a:pPr marL="0" indent="0">
              <a:buNone/>
            </a:pPr>
            <a:r>
              <a:rPr lang="en-US" dirty="0" smtClean="0"/>
              <a:t>Almost all data processing involves the same set of incremental stages.</a:t>
            </a:r>
            <a:endParaRPr lang="en-US" dirty="0" smtClean="0"/>
          </a:p>
          <a:p>
            <a:pPr marL="514350" indent="-514350" algn="just">
              <a:buFont typeface="+mj-lt"/>
              <a:buAutoNum type="arabicPeriod"/>
            </a:pPr>
            <a:r>
              <a:rPr lang="en-US" b="1" dirty="0" smtClean="0"/>
              <a:t>Acquisition</a:t>
            </a:r>
            <a:r>
              <a:rPr lang="en-US" dirty="0" smtClean="0"/>
              <a:t>. Data is gathered or new data is generated (</a:t>
            </a:r>
            <a:r>
              <a:rPr lang="en-US" dirty="0" err="1" smtClean="0"/>
              <a:t>e.g</a:t>
            </a:r>
            <a:r>
              <a:rPr lang="en-US" dirty="0" smtClean="0"/>
              <a:t> through a survey, observations, or experiments).</a:t>
            </a:r>
            <a:endParaRPr lang="en-US" dirty="0" smtClean="0"/>
          </a:p>
          <a:p>
            <a:pPr marL="514350" indent="-514350" algn="just">
              <a:buFont typeface="+mj-lt"/>
              <a:buAutoNum type="arabicPeriod"/>
            </a:pPr>
            <a:r>
              <a:rPr lang="en-US" b="1" dirty="0" smtClean="0"/>
              <a:t>Extraction</a:t>
            </a:r>
            <a:r>
              <a:rPr lang="en-US" dirty="0" smtClean="0"/>
              <a:t>. Data is converted from whatever input format has been acquired (e.g. XLS files, PDFs, or even plain text documents) into a form that can be used for further processing and analysis. This often involves loading data into a database system like MySQL or PostgreSQL.</a:t>
            </a:r>
            <a:endParaRPr lang="en-US" dirty="0" smtClean="0"/>
          </a:p>
          <a:p>
            <a:pPr marL="514350" indent="-514350" algn="just">
              <a:buFont typeface="+mj-lt"/>
              <a:buAutoNum type="arabicPeriod"/>
            </a:pPr>
            <a:r>
              <a:rPr lang="en-US" b="1" dirty="0" smtClean="0"/>
              <a:t>Cleaning and transformation</a:t>
            </a:r>
            <a:r>
              <a:rPr lang="en-US" dirty="0" smtClean="0"/>
              <a:t>. Errors, inconsistencies, and duplicates are removed from the data. You may also combine two different datasets into a single table at this stage.</a:t>
            </a:r>
            <a:endParaRPr lang="en-US" dirty="0" smtClean="0"/>
          </a:p>
          <a:p>
            <a:pPr marL="514350" indent="-514350" algn="just">
              <a:buFont typeface="+mj-lt"/>
              <a:buAutoNum type="arabicPeriod"/>
            </a:pPr>
            <a:r>
              <a:rPr lang="en-US" b="1" dirty="0" smtClean="0"/>
              <a:t>Analysis</a:t>
            </a:r>
            <a:r>
              <a:rPr lang="en-US" dirty="0" smtClean="0"/>
              <a:t>. Data is analyzed to address the research question. We will not cover analysis in great detail in the Handbook—we assume that you are already the experts in working with your data and using e.g. economic models to answer your questions.</a:t>
            </a:r>
            <a:endParaRPr lang="en-US" dirty="0" smtClean="0"/>
          </a:p>
          <a:p>
            <a:pPr marL="514350" indent="-514350" algn="just">
              <a:buFont typeface="+mj-lt"/>
              <a:buAutoNum type="arabicPeriod"/>
            </a:pPr>
            <a:r>
              <a:rPr lang="en-US" b="1" dirty="0" smtClean="0"/>
              <a:t>Presentation</a:t>
            </a:r>
            <a:r>
              <a:rPr lang="en-US" dirty="0" smtClean="0"/>
              <a:t>. The analysis of the data is presented in a form which is understandable to a particular audience and designed to achieve a particular outcome.</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725"/>
            <a:ext cx="10515600" cy="1325563"/>
          </a:xfrm>
        </p:spPr>
        <p:txBody>
          <a:bodyPr/>
          <a:lstStyle/>
          <a:p>
            <a:pPr algn="ctr"/>
            <a:r>
              <a:rPr lang="en-US" b="1" dirty="0" smtClean="0">
                <a:solidFill>
                  <a:srgbClr val="002060"/>
                </a:solidFill>
              </a:rPr>
              <a:t>Big or Small? </a:t>
            </a:r>
            <a:br>
              <a:rPr lang="en-US" b="1" dirty="0" smtClean="0">
                <a:solidFill>
                  <a:srgbClr val="002060"/>
                </a:solidFill>
              </a:rPr>
            </a:br>
            <a:r>
              <a:rPr lang="en-US" b="1" dirty="0" smtClean="0">
                <a:solidFill>
                  <a:srgbClr val="002060"/>
                </a:solidFill>
              </a:rPr>
              <a:t>You need the </a:t>
            </a:r>
            <a:r>
              <a:rPr lang="en-US" b="1" u="sng" dirty="0" smtClean="0">
                <a:solidFill>
                  <a:srgbClr val="002060"/>
                </a:solidFill>
              </a:rPr>
              <a:t>RIGHT</a:t>
            </a:r>
            <a:r>
              <a:rPr lang="en-US" b="1" dirty="0" smtClean="0">
                <a:solidFill>
                  <a:srgbClr val="002060"/>
                </a:solidFill>
              </a:rPr>
              <a:t> data</a:t>
            </a:r>
            <a:endParaRPr lang="en-US" b="1" dirty="0">
              <a:solidFill>
                <a:srgbClr val="002060"/>
              </a:solidFill>
            </a:endParaRPr>
          </a:p>
        </p:txBody>
      </p:sp>
      <p:sp>
        <p:nvSpPr>
          <p:cNvPr id="3" name="Content Placeholder 2"/>
          <p:cNvSpPr>
            <a:spLocks noGrp="1"/>
          </p:cNvSpPr>
          <p:nvPr>
            <p:ph idx="1"/>
          </p:nvPr>
        </p:nvSpPr>
        <p:spPr>
          <a:xfrm>
            <a:off x="333520" y="1531572"/>
            <a:ext cx="6376770" cy="3070883"/>
          </a:xfrm>
          <a:solidFill>
            <a:schemeClr val="accent4">
              <a:lumMod val="20000"/>
              <a:lumOff val="80000"/>
            </a:schemeClr>
          </a:solidFill>
        </p:spPr>
        <p:txBody>
          <a:bodyPr>
            <a:normAutofit lnSpcReduction="10000"/>
          </a:bodyPr>
          <a:lstStyle/>
          <a:p>
            <a:pPr marL="0" indent="0" algn="just">
              <a:buNone/>
            </a:pPr>
            <a:r>
              <a:rPr lang="en-US" sz="3200" dirty="0" smtClean="0"/>
              <a:t>“The data may not contain the answer. The combination of some data and an aching desire for an answer does not ensure that a reasonable answer can be extracted from a given body of data …” </a:t>
            </a:r>
            <a:endParaRPr lang="en-US" sz="3200" dirty="0" smtClean="0"/>
          </a:p>
          <a:p>
            <a:pPr marL="0" indent="0" algn="r">
              <a:buNone/>
            </a:pPr>
            <a:r>
              <a:rPr lang="en-US" sz="3200" dirty="0" smtClean="0"/>
              <a:t>John Tukey (</a:t>
            </a:r>
            <a:r>
              <a:rPr lang="en-US" sz="3200" dirty="0" err="1" smtClean="0"/>
              <a:t>Wikiquote</a:t>
            </a:r>
            <a:r>
              <a:rPr lang="en-US" sz="3200" dirty="0" smtClean="0"/>
              <a:t>)</a:t>
            </a:r>
            <a:endParaRPr lang="en-US" sz="3200" dirty="0"/>
          </a:p>
        </p:txBody>
      </p:sp>
      <p:pic>
        <p:nvPicPr>
          <p:cNvPr id="4" name="Picture 3"/>
          <p:cNvPicPr>
            <a:picLocks noChangeAspect="1"/>
          </p:cNvPicPr>
          <p:nvPr/>
        </p:nvPicPr>
        <p:blipFill>
          <a:blip r:embed="rId1"/>
          <a:stretch>
            <a:fillRect/>
          </a:stretch>
        </p:blipFill>
        <p:spPr>
          <a:xfrm>
            <a:off x="431994" y="4800544"/>
            <a:ext cx="1624530" cy="1976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Rectangle 4"/>
          <p:cNvSpPr/>
          <p:nvPr/>
        </p:nvSpPr>
        <p:spPr>
          <a:xfrm>
            <a:off x="2139251" y="5387007"/>
            <a:ext cx="3651128" cy="954107"/>
          </a:xfrm>
          <a:prstGeom prst="rect">
            <a:avLst/>
          </a:prstGeom>
        </p:spPr>
        <p:txBody>
          <a:bodyPr wrap="none">
            <a:spAutoFit/>
          </a:bodyPr>
          <a:lstStyle/>
          <a:p>
            <a:r>
              <a:rPr lang="en-US" sz="2800" dirty="0"/>
              <a:t>John Tukey (1915-2000</a:t>
            </a:r>
            <a:r>
              <a:rPr lang="en-US" sz="2800" dirty="0" smtClean="0"/>
              <a:t>)</a:t>
            </a:r>
            <a:endParaRPr lang="en-US" sz="2800" dirty="0" smtClean="0"/>
          </a:p>
          <a:p>
            <a:r>
              <a:rPr lang="en-US" sz="2800" dirty="0" smtClean="0"/>
              <a:t>American Statistician</a:t>
            </a:r>
            <a:endParaRPr lang="en-US" sz="2800" dirty="0"/>
          </a:p>
        </p:txBody>
      </p:sp>
      <p:sp>
        <p:nvSpPr>
          <p:cNvPr id="6" name="Rectangle 5"/>
          <p:cNvSpPr/>
          <p:nvPr/>
        </p:nvSpPr>
        <p:spPr>
          <a:xfrm>
            <a:off x="8080431" y="1359348"/>
            <a:ext cx="3016018" cy="523220"/>
          </a:xfrm>
          <a:prstGeom prst="rect">
            <a:avLst/>
          </a:prstGeom>
          <a:solidFill>
            <a:schemeClr val="accent4">
              <a:lumMod val="60000"/>
              <a:lumOff val="40000"/>
            </a:schemeClr>
          </a:solidFill>
        </p:spPr>
        <p:txBody>
          <a:bodyPr wrap="none">
            <a:spAutoFit/>
          </a:bodyPr>
          <a:lstStyle/>
          <a:p>
            <a:r>
              <a:rPr lang="en-US" sz="2800" b="1" dirty="0" smtClean="0"/>
              <a:t>UBER </a:t>
            </a:r>
            <a:r>
              <a:rPr lang="en-US" sz="2800" b="1" dirty="0"/>
              <a:t>success </a:t>
            </a:r>
            <a:r>
              <a:rPr lang="en-US" sz="2800" b="1" dirty="0" smtClean="0"/>
              <a:t>story</a:t>
            </a:r>
            <a:endParaRPr lang="en-US" sz="2800" b="1" dirty="0"/>
          </a:p>
        </p:txBody>
      </p:sp>
      <p:sp>
        <p:nvSpPr>
          <p:cNvPr id="7" name="Rectangle 6"/>
          <p:cNvSpPr/>
          <p:nvPr/>
        </p:nvSpPr>
        <p:spPr>
          <a:xfrm>
            <a:off x="7020742" y="1944964"/>
            <a:ext cx="4920383" cy="4832092"/>
          </a:xfrm>
          <a:prstGeom prst="rect">
            <a:avLst/>
          </a:prstGeom>
          <a:ln>
            <a:solidFill>
              <a:schemeClr val="accent2"/>
            </a:solidFill>
          </a:ln>
        </p:spPr>
        <p:txBody>
          <a:bodyPr wrap="square">
            <a:spAutoFit/>
          </a:bodyPr>
          <a:lstStyle/>
          <a:p>
            <a:pPr marL="285750" indent="-285750">
              <a:buFont typeface="Arial" panose="020B0604020202090204" pitchFamily="34" charset="0"/>
              <a:buChar char="•"/>
            </a:pPr>
            <a:r>
              <a:rPr lang="en-US" sz="2800" dirty="0"/>
              <a:t>Uber’s success isn’t a function of the big data it collects. </a:t>
            </a:r>
            <a:endParaRPr lang="en-US" sz="2800" dirty="0" smtClean="0"/>
          </a:p>
          <a:p>
            <a:pPr marL="285750" indent="-285750">
              <a:buFont typeface="Arial" panose="020B0604020202090204" pitchFamily="34" charset="0"/>
              <a:buChar char="•"/>
            </a:pPr>
            <a:r>
              <a:rPr lang="en-US" sz="2800" dirty="0" smtClean="0"/>
              <a:t>That </a:t>
            </a:r>
            <a:r>
              <a:rPr lang="en-US" sz="2800" dirty="0"/>
              <a:t>big data has enabled the company to enter new markets and fulfill new jobs in the lives of its customers. </a:t>
            </a:r>
            <a:endParaRPr lang="en-US" sz="2800" dirty="0" smtClean="0"/>
          </a:p>
          <a:p>
            <a:pPr marL="285750" indent="-285750">
              <a:buFont typeface="Arial" panose="020B0604020202090204" pitchFamily="34" charset="0"/>
              <a:buChar char="•"/>
            </a:pPr>
            <a:r>
              <a:rPr lang="en-US" sz="2800" dirty="0" smtClean="0"/>
              <a:t>Uber’s </a:t>
            </a:r>
            <a:r>
              <a:rPr lang="en-US" sz="2800" dirty="0"/>
              <a:t>success results from something very different: the small, right data it needed to do something very simple — dispatch cars.</a:t>
            </a:r>
            <a:endParaRPr lang="en-US" sz="2800" dirty="0"/>
          </a:p>
        </p:txBody>
      </p:sp>
      <p:sp>
        <p:nvSpPr>
          <p:cNvPr id="8" name="Slide Number Placeholder 7"/>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34072" t="25626" r="15977" b="15913"/>
          <a:stretch>
            <a:fillRect/>
          </a:stretch>
        </p:blipFill>
        <p:spPr>
          <a:xfrm>
            <a:off x="2308381" y="1519311"/>
            <a:ext cx="6499274" cy="4276578"/>
          </a:xfrm>
          <a:prstGeom prst="rect">
            <a:avLst/>
          </a:prstGeom>
        </p:spPr>
      </p:pic>
      <p:sp>
        <p:nvSpPr>
          <p:cNvPr id="5" name="Rectangle 4"/>
          <p:cNvSpPr/>
          <p:nvPr/>
        </p:nvSpPr>
        <p:spPr>
          <a:xfrm>
            <a:off x="1571754" y="88011"/>
            <a:ext cx="5999656" cy="769441"/>
          </a:xfrm>
          <a:prstGeom prst="rect">
            <a:avLst/>
          </a:prstGeom>
        </p:spPr>
        <p:txBody>
          <a:bodyPr wrap="none">
            <a:spAutoFit/>
          </a:bodyPr>
          <a:lstStyle/>
          <a:p>
            <a:r>
              <a:rPr lang="en-US" sz="4400" b="1" dirty="0">
                <a:solidFill>
                  <a:srgbClr val="002060"/>
                </a:solidFill>
                <a:latin typeface="Calibri Light" panose="020F0302020204030204"/>
                <a:ea typeface="+mj-ea"/>
                <a:cs typeface="+mj-cs"/>
              </a:rPr>
              <a:t>Data Literacy – Data Types</a:t>
            </a:r>
            <a:endParaRPr lang="en-US" dirty="0">
              <a:solidFill>
                <a:srgbClr val="002060"/>
              </a:solidFill>
            </a:endParaRPr>
          </a:p>
        </p:txBody>
      </p:sp>
      <p:pic>
        <p:nvPicPr>
          <p:cNvPr id="6" name="Picture 5"/>
          <p:cNvPicPr>
            <a:picLocks noChangeAspect="1"/>
          </p:cNvPicPr>
          <p:nvPr/>
        </p:nvPicPr>
        <p:blipFill rotWithShape="1">
          <a:blip r:embed="rId2"/>
          <a:srcRect l="54937" t="58125" r="19871" b="33990"/>
          <a:stretch>
            <a:fillRect/>
          </a:stretch>
        </p:blipFill>
        <p:spPr>
          <a:xfrm>
            <a:off x="5583170" y="991771"/>
            <a:ext cx="3277772" cy="576775"/>
          </a:xfrm>
          <a:prstGeom prst="rect">
            <a:avLst/>
          </a:prstGeom>
        </p:spPr>
      </p:pic>
      <p:sp>
        <p:nvSpPr>
          <p:cNvPr id="7" name="TextBox 6"/>
          <p:cNvSpPr txBox="1"/>
          <p:nvPr/>
        </p:nvSpPr>
        <p:spPr>
          <a:xfrm>
            <a:off x="8807655" y="991771"/>
            <a:ext cx="2363373" cy="646331"/>
          </a:xfrm>
          <a:prstGeom prst="rect">
            <a:avLst/>
          </a:prstGeom>
          <a:noFill/>
        </p:spPr>
        <p:txBody>
          <a:bodyPr wrap="square" rtlCol="0">
            <a:spAutoFit/>
          </a:bodyPr>
          <a:lstStyle/>
          <a:p>
            <a:r>
              <a:rPr lang="en-US" dirty="0" err="1" smtClean="0"/>
              <a:t>Eg</a:t>
            </a:r>
            <a:r>
              <a:rPr lang="en-US" dirty="0" smtClean="0"/>
              <a:t> Base salary, unit sales, post codes</a:t>
            </a:r>
            <a:endParaRPr lang="en-US" dirty="0"/>
          </a:p>
        </p:txBody>
      </p:sp>
      <p:pic>
        <p:nvPicPr>
          <p:cNvPr id="8" name="Picture 7"/>
          <p:cNvPicPr>
            <a:picLocks noChangeAspect="1"/>
          </p:cNvPicPr>
          <p:nvPr/>
        </p:nvPicPr>
        <p:blipFill rotWithShape="1">
          <a:blip r:embed="rId3"/>
          <a:srcRect l="55046" t="52548" r="17708" b="38798"/>
          <a:stretch>
            <a:fillRect/>
          </a:stretch>
        </p:blipFill>
        <p:spPr>
          <a:xfrm>
            <a:off x="8807655" y="1735293"/>
            <a:ext cx="3398414" cy="633047"/>
          </a:xfrm>
          <a:prstGeom prst="rect">
            <a:avLst/>
          </a:prstGeom>
        </p:spPr>
      </p:pic>
      <p:sp>
        <p:nvSpPr>
          <p:cNvPr id="9" name="Rectangle 8"/>
          <p:cNvSpPr/>
          <p:nvPr/>
        </p:nvSpPr>
        <p:spPr>
          <a:xfrm>
            <a:off x="8793586" y="4219360"/>
            <a:ext cx="3121749" cy="1077218"/>
          </a:xfrm>
          <a:prstGeom prst="rect">
            <a:avLst/>
          </a:prstGeom>
        </p:spPr>
        <p:txBody>
          <a:bodyPr wrap="square">
            <a:spAutoFit/>
          </a:bodyPr>
          <a:lstStyle/>
          <a:p>
            <a:r>
              <a:rPr lang="en-US" sz="1600" dirty="0" smtClean="0"/>
              <a:t>Data that is used to structure and constrain other data, typically stable information with a known set of values that rarely change.</a:t>
            </a:r>
            <a:endParaRPr lang="en-US" sz="1600" dirty="0"/>
          </a:p>
        </p:txBody>
      </p:sp>
      <p:sp>
        <p:nvSpPr>
          <p:cNvPr id="10" name="Rectangle 9"/>
          <p:cNvSpPr/>
          <p:nvPr/>
        </p:nvSpPr>
        <p:spPr>
          <a:xfrm>
            <a:off x="8860942" y="5207679"/>
            <a:ext cx="3185167" cy="338554"/>
          </a:xfrm>
          <a:prstGeom prst="rect">
            <a:avLst/>
          </a:prstGeom>
        </p:spPr>
        <p:txBody>
          <a:bodyPr wrap="none">
            <a:spAutoFit/>
          </a:bodyPr>
          <a:lstStyle/>
          <a:p>
            <a:pPr marL="285750" indent="-285750">
              <a:buFont typeface="Arial" panose="020B0604020202090204" pitchFamily="34" charset="0"/>
              <a:buChar char="•"/>
            </a:pPr>
            <a:r>
              <a:rPr lang="en-US" sz="1600" dirty="0" smtClean="0"/>
              <a:t>A list of valid states for a country</a:t>
            </a:r>
            <a:endParaRPr lang="en-US" sz="1600" dirty="0"/>
          </a:p>
        </p:txBody>
      </p:sp>
      <p:sp>
        <p:nvSpPr>
          <p:cNvPr id="11" name="Rectangle 10"/>
          <p:cNvSpPr/>
          <p:nvPr/>
        </p:nvSpPr>
        <p:spPr>
          <a:xfrm>
            <a:off x="8860942" y="5457335"/>
            <a:ext cx="2151230" cy="338554"/>
          </a:xfrm>
          <a:prstGeom prst="rect">
            <a:avLst/>
          </a:prstGeom>
        </p:spPr>
        <p:txBody>
          <a:bodyPr wrap="none">
            <a:spAutoFit/>
          </a:bodyPr>
          <a:lstStyle/>
          <a:p>
            <a:pPr marL="285750" indent="-285750">
              <a:buFont typeface="Arial" panose="020B0604020202090204" pitchFamily="34" charset="0"/>
              <a:buChar char="•"/>
            </a:pPr>
            <a:r>
              <a:rPr lang="en-US" sz="1600" dirty="0" smtClean="0"/>
              <a:t>Constants such as PI</a:t>
            </a:r>
            <a:endParaRPr lang="en-US" sz="1600" dirty="0"/>
          </a:p>
        </p:txBody>
      </p:sp>
      <p:sp>
        <p:nvSpPr>
          <p:cNvPr id="12" name="Rectangle 11"/>
          <p:cNvSpPr/>
          <p:nvPr/>
        </p:nvSpPr>
        <p:spPr>
          <a:xfrm>
            <a:off x="8860942" y="5682883"/>
            <a:ext cx="3185167" cy="584775"/>
          </a:xfrm>
          <a:prstGeom prst="rect">
            <a:avLst/>
          </a:prstGeom>
        </p:spPr>
        <p:txBody>
          <a:bodyPr wrap="square">
            <a:spAutoFit/>
          </a:bodyPr>
          <a:lstStyle/>
          <a:p>
            <a:pPr marL="285750" indent="-285750">
              <a:buFont typeface="Arial" panose="020B0604020202090204" pitchFamily="34" charset="0"/>
              <a:buChar char="•"/>
            </a:pPr>
            <a:r>
              <a:rPr lang="en-US" sz="1600" dirty="0" smtClean="0"/>
              <a:t>List of valid months and days of the week</a:t>
            </a:r>
            <a:endParaRPr lang="en-US" sz="1600" dirty="0"/>
          </a:p>
        </p:txBody>
      </p:sp>
      <p:sp>
        <p:nvSpPr>
          <p:cNvPr id="13" name="Rectangle 12"/>
          <p:cNvSpPr/>
          <p:nvPr/>
        </p:nvSpPr>
        <p:spPr>
          <a:xfrm>
            <a:off x="5734084" y="6099665"/>
            <a:ext cx="2975943" cy="369332"/>
          </a:xfrm>
          <a:prstGeom prst="rect">
            <a:avLst/>
          </a:prstGeom>
        </p:spPr>
        <p:txBody>
          <a:bodyPr wrap="none">
            <a:spAutoFit/>
          </a:bodyPr>
          <a:lstStyle/>
          <a:p>
            <a:r>
              <a:rPr lang="en-US" dirty="0" smtClean="0"/>
              <a:t>Data that hasn't be processed</a:t>
            </a:r>
            <a:endParaRPr lang="en-US" dirty="0"/>
          </a:p>
        </p:txBody>
      </p:sp>
      <p:cxnSp>
        <p:nvCxnSpPr>
          <p:cNvPr id="15" name="Straight Arrow Connector 14"/>
          <p:cNvCxnSpPr/>
          <p:nvPr/>
        </p:nvCxnSpPr>
        <p:spPr>
          <a:xfrm>
            <a:off x="7571410" y="4997128"/>
            <a:ext cx="0" cy="111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170345" y="4525086"/>
            <a:ext cx="6905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8141993" y="2172311"/>
            <a:ext cx="768607" cy="378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7222055" y="1394060"/>
            <a:ext cx="0" cy="498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8825194" y="3315819"/>
            <a:ext cx="3090141" cy="369332"/>
          </a:xfrm>
          <a:prstGeom prst="rect">
            <a:avLst/>
          </a:prstGeom>
        </p:spPr>
        <p:txBody>
          <a:bodyPr wrap="none">
            <a:spAutoFit/>
          </a:bodyPr>
          <a:lstStyle/>
          <a:p>
            <a:r>
              <a:rPr lang="en-US" dirty="0" smtClean="0"/>
              <a:t>Data that describes other data.</a:t>
            </a:r>
            <a:endParaRPr lang="en-US" dirty="0"/>
          </a:p>
        </p:txBody>
      </p:sp>
      <p:cxnSp>
        <p:nvCxnSpPr>
          <p:cNvPr id="24" name="Straight Arrow Connector 23"/>
          <p:cNvCxnSpPr/>
          <p:nvPr/>
        </p:nvCxnSpPr>
        <p:spPr>
          <a:xfrm flipV="1">
            <a:off x="8180999" y="3459730"/>
            <a:ext cx="6905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rot="16200000">
            <a:off x="-1262451" y="3297385"/>
            <a:ext cx="4381008"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All About Data</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Slide Number Placeholder 2"/>
          <p:cNvSpPr>
            <a:spLocks noGrp="1"/>
          </p:cNvSpPr>
          <p:nvPr>
            <p:ph type="sldNum" sz="quarter" idx="12"/>
          </p:nvPr>
        </p:nvSpPr>
        <p:spPr/>
        <p:txBody>
          <a:bodyPr/>
          <a:lstStyle/>
          <a:p>
            <a:fld id="{47AA19D7-909E-46E2-871F-BB9115430A80}" type="slidenum">
              <a:rPr lang="en-US" smtClean="0"/>
            </a:fld>
            <a:endParaRPr lang="en-US"/>
          </a:p>
        </p:txBody>
      </p:sp>
      <p:sp>
        <p:nvSpPr>
          <p:cNvPr id="14" name="Rectangle 13"/>
          <p:cNvSpPr/>
          <p:nvPr/>
        </p:nvSpPr>
        <p:spPr>
          <a:xfrm>
            <a:off x="122880" y="6099665"/>
            <a:ext cx="3310959" cy="584775"/>
          </a:xfrm>
          <a:prstGeom prst="rect">
            <a:avLst/>
          </a:prstGeom>
        </p:spPr>
        <p:txBody>
          <a:bodyPr wrap="square">
            <a:spAutoFit/>
          </a:bodyPr>
          <a:lstStyle/>
          <a:p>
            <a:r>
              <a:rPr lang="en-US" sz="1600" dirty="0" smtClean="0"/>
              <a:t>Business </a:t>
            </a:r>
            <a:r>
              <a:rPr lang="en-US" sz="1600" dirty="0"/>
              <a:t>objects which are agreed on and shared across the enterprise</a:t>
            </a:r>
            <a:endParaRPr lang="en-US" sz="1600" dirty="0"/>
          </a:p>
        </p:txBody>
      </p:sp>
      <p:cxnSp>
        <p:nvCxnSpPr>
          <p:cNvPr id="18" name="Straight Connector 17"/>
          <p:cNvCxnSpPr>
            <a:stCxn id="14" idx="0"/>
            <a:endCxn id="14" idx="0"/>
          </p:cNvCxnSpPr>
          <p:nvPr/>
        </p:nvCxnSpPr>
        <p:spPr>
          <a:xfrm>
            <a:off x="1778360" y="609966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778359" y="3459730"/>
            <a:ext cx="1" cy="2639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778359" y="3440642"/>
            <a:ext cx="641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571410" y="315918"/>
            <a:ext cx="3462743" cy="369332"/>
          </a:xfrm>
          <a:prstGeom prst="rect">
            <a:avLst/>
          </a:prstGeom>
        </p:spPr>
        <p:txBody>
          <a:bodyPr wrap="none">
            <a:spAutoFit/>
          </a:bodyPr>
          <a:lstStyle/>
          <a:p>
            <a:r>
              <a:rPr lang="en-US" dirty="0">
                <a:hlinkClick r:id="rId4"/>
              </a:rPr>
              <a:t>https://</a:t>
            </a:r>
            <a:r>
              <a:rPr lang="en-US" dirty="0" smtClean="0">
                <a:hlinkClick r:id="rId4"/>
              </a:rPr>
              <a:t>simplicable.com/new/data</a:t>
            </a:r>
            <a:r>
              <a:rPr lang="en-US" dirty="0" smtClean="0"/>
              <a:t> </a:t>
            </a:r>
            <a:endParaRPr lang="en-US" dirty="0"/>
          </a:p>
        </p:txBody>
      </p:sp>
      <p:sp>
        <p:nvSpPr>
          <p:cNvPr id="16" name="Rectangle 15"/>
          <p:cNvSpPr/>
          <p:nvPr/>
        </p:nvSpPr>
        <p:spPr>
          <a:xfrm>
            <a:off x="1571754" y="1095492"/>
            <a:ext cx="3442545" cy="369332"/>
          </a:xfrm>
          <a:prstGeom prst="rect">
            <a:avLst/>
          </a:prstGeom>
        </p:spPr>
        <p:txBody>
          <a:bodyPr wrap="none">
            <a:spAutoFit/>
          </a:bodyPr>
          <a:lstStyle/>
          <a:p>
            <a:r>
              <a:rPr lang="en-US" dirty="0"/>
              <a:t>Data based on an intuitive concept</a:t>
            </a:r>
            <a:endParaRPr lang="en-US" dirty="0"/>
          </a:p>
        </p:txBody>
      </p:sp>
      <p:cxnSp>
        <p:nvCxnSpPr>
          <p:cNvPr id="22" name="Straight Arrow Connector 21"/>
          <p:cNvCxnSpPr/>
          <p:nvPr/>
        </p:nvCxnSpPr>
        <p:spPr>
          <a:xfrm flipV="1">
            <a:off x="3923071" y="1418435"/>
            <a:ext cx="0" cy="431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871596" y="2424984"/>
            <a:ext cx="3174513" cy="923330"/>
          </a:xfrm>
          <a:prstGeom prst="rect">
            <a:avLst/>
          </a:prstGeom>
        </p:spPr>
        <p:txBody>
          <a:bodyPr wrap="square">
            <a:spAutoFit/>
          </a:bodyPr>
          <a:lstStyle/>
          <a:p>
            <a:r>
              <a:rPr lang="en-US" dirty="0" smtClean="0"/>
              <a:t>Data </a:t>
            </a:r>
            <a:r>
              <a:rPr lang="en-US" dirty="0"/>
              <a:t>that is generated by machines without human involvement.</a:t>
            </a:r>
            <a:endParaRPr lang="en-US" dirty="0"/>
          </a:p>
        </p:txBody>
      </p:sp>
      <p:cxnSp>
        <p:nvCxnSpPr>
          <p:cNvPr id="29" name="Straight Arrow Connector 28"/>
          <p:cNvCxnSpPr/>
          <p:nvPr/>
        </p:nvCxnSpPr>
        <p:spPr>
          <a:xfrm flipV="1">
            <a:off x="8249411" y="2984889"/>
            <a:ext cx="69059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smtClean="0">
                <a:solidFill>
                  <a:srgbClr val="002060"/>
                </a:solidFill>
              </a:rPr>
              <a:t>Data Literacy – Data Types</a:t>
            </a:r>
            <a:endParaRPr lang="en-US" b="1" dirty="0">
              <a:solidFill>
                <a:srgbClr val="002060"/>
              </a:solidFill>
            </a:endParaRPr>
          </a:p>
        </p:txBody>
      </p:sp>
      <p:sp>
        <p:nvSpPr>
          <p:cNvPr id="3" name="Content Placeholder 2"/>
          <p:cNvSpPr>
            <a:spLocks noGrp="1"/>
          </p:cNvSpPr>
          <p:nvPr>
            <p:ph idx="1"/>
          </p:nvPr>
        </p:nvSpPr>
        <p:spPr>
          <a:xfrm>
            <a:off x="633046" y="1167619"/>
            <a:ext cx="10720754" cy="1659988"/>
          </a:xfrm>
        </p:spPr>
        <p:txBody>
          <a:bodyPr>
            <a:noAutofit/>
          </a:bodyPr>
          <a:lstStyle/>
          <a:p>
            <a:pPr algn="just">
              <a:spcBef>
                <a:spcPts val="0"/>
              </a:spcBef>
            </a:pPr>
            <a:r>
              <a:rPr lang="en-US" b="1" dirty="0" smtClean="0"/>
              <a:t>Qualitative data </a:t>
            </a:r>
            <a:r>
              <a:rPr lang="en-US" dirty="0" smtClean="0"/>
              <a:t>- everything that refers to the quality of something: a description of colors, the texture and feel of an object, a description of experiences, and an interview are all qualitative data.</a:t>
            </a:r>
            <a:endParaRPr lang="en-US" dirty="0" smtClean="0"/>
          </a:p>
          <a:p>
            <a:pPr marL="0" indent="0" algn="just">
              <a:spcBef>
                <a:spcPts val="0"/>
              </a:spcBef>
              <a:buNone/>
            </a:pPr>
            <a:endParaRPr lang="en-US" sz="2400" dirty="0" smtClean="0"/>
          </a:p>
          <a:p>
            <a:pPr algn="just">
              <a:spcBef>
                <a:spcPts val="0"/>
              </a:spcBef>
            </a:pPr>
            <a:r>
              <a:rPr lang="en-US" b="1" dirty="0" smtClean="0"/>
              <a:t>Quantitative data </a:t>
            </a:r>
            <a:r>
              <a:rPr lang="en-US" dirty="0" smtClean="0"/>
              <a:t>- data that refers to a number, e.g. the number of golf balls, the size, the price, a score on a test, etc.</a:t>
            </a:r>
            <a:endParaRPr lang="en-US" dirty="0" smtClean="0"/>
          </a:p>
          <a:p>
            <a:pPr marL="0" indent="0" algn="just">
              <a:spcBef>
                <a:spcPts val="0"/>
              </a:spcBef>
              <a:buNone/>
            </a:pPr>
            <a:endParaRPr lang="en-US" sz="2000" dirty="0" smtClean="0"/>
          </a:p>
        </p:txBody>
      </p:sp>
      <p:pic>
        <p:nvPicPr>
          <p:cNvPr id="4" name="Picture 3"/>
          <p:cNvPicPr>
            <a:picLocks noChangeAspect="1"/>
          </p:cNvPicPr>
          <p:nvPr/>
        </p:nvPicPr>
        <p:blipFill>
          <a:blip r:embed="rId1"/>
          <a:stretch>
            <a:fillRect/>
          </a:stretch>
        </p:blipFill>
        <p:spPr>
          <a:xfrm>
            <a:off x="2662831" y="4122235"/>
            <a:ext cx="6866338" cy="3260275"/>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41644"/>
          </a:xfrm>
        </p:spPr>
        <p:txBody>
          <a:bodyPr>
            <a:normAutofit fontScale="90000"/>
          </a:bodyPr>
          <a:lstStyle/>
          <a:p>
            <a:pPr lvl="0" algn="ctr">
              <a:lnSpc>
                <a:spcPct val="100000"/>
              </a:lnSpc>
              <a:spcBef>
                <a:spcPts val="0"/>
              </a:spcBef>
            </a:pPr>
            <a:r>
              <a:rPr lang="en-US" sz="4900" b="1" dirty="0">
                <a:solidFill>
                  <a:srgbClr val="002060"/>
                </a:solidFill>
                <a:latin typeface="+mn-lt"/>
                <a:ea typeface="+mn-ea"/>
                <a:cs typeface="+mn-cs"/>
              </a:rPr>
              <a:t>Data Literacy – Data Types</a:t>
            </a:r>
            <a:br>
              <a:rPr lang="en-US" sz="1800" dirty="0">
                <a:solidFill>
                  <a:srgbClr val="002060"/>
                </a:solidFill>
                <a:latin typeface="+mn-lt"/>
                <a:ea typeface="+mn-ea"/>
                <a:cs typeface="+mn-cs"/>
              </a:rPr>
            </a:br>
            <a:endParaRPr lang="en-US" dirty="0">
              <a:solidFill>
                <a:srgbClr val="002060"/>
              </a:solidFill>
              <a:latin typeface="+mn-lt"/>
            </a:endParaRPr>
          </a:p>
        </p:txBody>
      </p:sp>
      <p:sp>
        <p:nvSpPr>
          <p:cNvPr id="3" name="Content Placeholder 2"/>
          <p:cNvSpPr>
            <a:spLocks noGrp="1"/>
          </p:cNvSpPr>
          <p:nvPr>
            <p:ph idx="1"/>
          </p:nvPr>
        </p:nvSpPr>
        <p:spPr>
          <a:xfrm>
            <a:off x="275493" y="1434905"/>
            <a:ext cx="7616482" cy="5286570"/>
          </a:xfrm>
        </p:spPr>
        <p:txBody>
          <a:bodyPr>
            <a:normAutofit fontScale="92500" lnSpcReduction="20000"/>
          </a:bodyPr>
          <a:lstStyle/>
          <a:p>
            <a:pPr algn="just">
              <a:spcBef>
                <a:spcPts val="0"/>
              </a:spcBef>
            </a:pPr>
            <a:r>
              <a:rPr lang="en-US" sz="3000" b="1" dirty="0">
                <a:solidFill>
                  <a:srgbClr val="C00000"/>
                </a:solidFill>
              </a:rPr>
              <a:t>Categorical data </a:t>
            </a:r>
            <a:r>
              <a:rPr lang="en-US" sz="3000" dirty="0"/>
              <a:t>puts the item </a:t>
            </a:r>
            <a:r>
              <a:rPr lang="en-US" sz="3000" dirty="0" smtClean="0"/>
              <a:t>we describe into </a:t>
            </a:r>
            <a:r>
              <a:rPr lang="en-US" sz="3000" dirty="0"/>
              <a:t>a category. </a:t>
            </a:r>
            <a:endParaRPr lang="en-US" sz="3000" dirty="0" smtClean="0"/>
          </a:p>
          <a:p>
            <a:pPr lvl="1" algn="just">
              <a:spcBef>
                <a:spcPts val="0"/>
              </a:spcBef>
            </a:pPr>
            <a:r>
              <a:rPr lang="en-US" sz="3000" dirty="0" smtClean="0"/>
              <a:t>For example</a:t>
            </a:r>
            <a:r>
              <a:rPr lang="en-US" sz="3000" dirty="0"/>
              <a:t>, </a:t>
            </a:r>
            <a:r>
              <a:rPr lang="en-US" sz="3000" dirty="0" smtClean="0"/>
              <a:t>an item can categorized as “new”, "used</a:t>
            </a:r>
            <a:r>
              <a:rPr lang="en-US" sz="3000" dirty="0"/>
              <a:t>" </a:t>
            </a:r>
            <a:r>
              <a:rPr lang="en-US" sz="3000" dirty="0" smtClean="0"/>
              <a:t>or “broken”. </a:t>
            </a:r>
            <a:endParaRPr lang="en-US" sz="3000" dirty="0" smtClean="0"/>
          </a:p>
          <a:p>
            <a:pPr marL="457200" lvl="1" indent="0" algn="just">
              <a:spcBef>
                <a:spcPts val="0"/>
              </a:spcBef>
              <a:buNone/>
            </a:pPr>
            <a:endParaRPr lang="en-US" sz="3000" dirty="0"/>
          </a:p>
          <a:p>
            <a:pPr algn="just">
              <a:spcBef>
                <a:spcPts val="0"/>
              </a:spcBef>
            </a:pPr>
            <a:r>
              <a:rPr lang="en-US" sz="3000" b="1" dirty="0">
                <a:solidFill>
                  <a:srgbClr val="0070C0"/>
                </a:solidFill>
              </a:rPr>
              <a:t>Discrete data </a:t>
            </a:r>
            <a:r>
              <a:rPr lang="en-US" sz="3000" dirty="0"/>
              <a:t>is based on counts. Only a finite number of values is possible, and the values cannot be subdivided meaningfully</a:t>
            </a:r>
            <a:r>
              <a:rPr lang="en-US" sz="3000" dirty="0" smtClean="0"/>
              <a:t>. </a:t>
            </a:r>
            <a:endParaRPr lang="en-US" sz="3000" dirty="0" smtClean="0"/>
          </a:p>
          <a:p>
            <a:pPr lvl="1" algn="just">
              <a:spcBef>
                <a:spcPts val="0"/>
              </a:spcBef>
            </a:pPr>
            <a:r>
              <a:rPr lang="en-US" sz="3000" dirty="0" smtClean="0"/>
              <a:t>Examples </a:t>
            </a:r>
            <a:r>
              <a:rPr lang="en-US" sz="3000" dirty="0"/>
              <a:t>are scores in </a:t>
            </a:r>
            <a:r>
              <a:rPr lang="en-US" sz="3000" dirty="0" smtClean="0"/>
              <a:t>tests, head count, shoe sizes or number </a:t>
            </a:r>
            <a:r>
              <a:rPr lang="en-US" sz="3000" dirty="0"/>
              <a:t>of languages a person </a:t>
            </a:r>
            <a:r>
              <a:rPr lang="en-US" sz="3000" dirty="0" smtClean="0"/>
              <a:t>speaks.</a:t>
            </a:r>
            <a:endParaRPr lang="en-US" sz="3000" dirty="0"/>
          </a:p>
          <a:p>
            <a:pPr algn="just">
              <a:spcBef>
                <a:spcPts val="0"/>
              </a:spcBef>
            </a:pPr>
            <a:endParaRPr lang="en-US" sz="3000" dirty="0"/>
          </a:p>
          <a:p>
            <a:pPr algn="just">
              <a:spcBef>
                <a:spcPts val="0"/>
              </a:spcBef>
            </a:pPr>
            <a:r>
              <a:rPr lang="en-US" sz="3000" b="1" dirty="0">
                <a:solidFill>
                  <a:srgbClr val="0070C0"/>
                </a:solidFill>
              </a:rPr>
              <a:t>Continuous data </a:t>
            </a:r>
            <a:r>
              <a:rPr lang="en-US" sz="3000" dirty="0"/>
              <a:t>is numerical data with a continuous range. </a:t>
            </a:r>
            <a:r>
              <a:rPr lang="en-US" sz="3000" dirty="0" smtClean="0"/>
              <a:t>It can </a:t>
            </a:r>
            <a:r>
              <a:rPr lang="en-US" sz="3000" dirty="0"/>
              <a:t>take any value (within a range</a:t>
            </a:r>
            <a:r>
              <a:rPr lang="en-US" sz="3000" dirty="0" smtClean="0"/>
              <a:t>).</a:t>
            </a:r>
            <a:endParaRPr lang="en-US" sz="3000" dirty="0" smtClean="0"/>
          </a:p>
          <a:p>
            <a:pPr lvl="1" algn="just">
              <a:spcBef>
                <a:spcPts val="0"/>
              </a:spcBef>
            </a:pPr>
            <a:r>
              <a:rPr lang="en-US" sz="3000" dirty="0"/>
              <a:t>Examples are </a:t>
            </a:r>
            <a:r>
              <a:rPr lang="en-US" sz="3000" dirty="0" smtClean="0"/>
              <a:t>a </a:t>
            </a:r>
            <a:r>
              <a:rPr lang="en-US" sz="3000" dirty="0"/>
              <a:t>person's </a:t>
            </a:r>
            <a:r>
              <a:rPr lang="en-US" sz="3000" dirty="0" smtClean="0"/>
              <a:t>height (could </a:t>
            </a:r>
            <a:r>
              <a:rPr lang="en-US" sz="3000" dirty="0"/>
              <a:t>be any </a:t>
            </a:r>
            <a:r>
              <a:rPr lang="en-US" sz="3000" dirty="0" smtClean="0"/>
              <a:t>value, within </a:t>
            </a:r>
            <a:r>
              <a:rPr lang="en-US" sz="3000" dirty="0"/>
              <a:t>the range of human heights), </a:t>
            </a:r>
            <a:r>
              <a:rPr lang="en-US" sz="3000" dirty="0" smtClean="0"/>
              <a:t>weight </a:t>
            </a:r>
            <a:r>
              <a:rPr lang="en-US" sz="3000" dirty="0"/>
              <a:t>of cars, </a:t>
            </a:r>
            <a:r>
              <a:rPr lang="en-US" sz="3000" dirty="0" smtClean="0"/>
              <a:t>speed </a:t>
            </a:r>
            <a:r>
              <a:rPr lang="en-US" sz="3000" dirty="0"/>
              <a:t>of the </a:t>
            </a:r>
            <a:r>
              <a:rPr lang="en-US" sz="3000" dirty="0" smtClean="0"/>
              <a:t>train.</a:t>
            </a:r>
            <a:endParaRPr lang="en-US" sz="3000" dirty="0"/>
          </a:p>
          <a:p>
            <a:endParaRPr lang="en-US" dirty="0"/>
          </a:p>
        </p:txBody>
      </p:sp>
      <p:pic>
        <p:nvPicPr>
          <p:cNvPr id="5" name="Picture 4"/>
          <p:cNvPicPr>
            <a:picLocks noChangeAspect="1"/>
          </p:cNvPicPr>
          <p:nvPr/>
        </p:nvPicPr>
        <p:blipFill rotWithShape="1">
          <a:blip r:embed="rId1"/>
          <a:srcRect l="12" t="11586" r="73282" b="55721"/>
          <a:stretch>
            <a:fillRect/>
          </a:stretch>
        </p:blipFill>
        <p:spPr>
          <a:xfrm>
            <a:off x="8229599" y="2827608"/>
            <a:ext cx="3474720" cy="2391508"/>
          </a:xfrm>
          <a:prstGeom prst="rect">
            <a:avLst/>
          </a:prstGeom>
        </p:spPr>
      </p:pic>
      <p:sp>
        <p:nvSpPr>
          <p:cNvPr id="6" name="Rectangle 5"/>
          <p:cNvSpPr/>
          <p:nvPr/>
        </p:nvSpPr>
        <p:spPr>
          <a:xfrm>
            <a:off x="10589478" y="5524634"/>
            <a:ext cx="1262205" cy="400110"/>
          </a:xfrm>
          <a:prstGeom prst="rect">
            <a:avLst/>
          </a:prstGeom>
          <a:noFill/>
        </p:spPr>
        <p:txBody>
          <a:bodyPr wrap="none" lIns="91440" tIns="45720" rIns="91440" bIns="45720">
            <a:spAutoFit/>
          </a:bodyPr>
          <a:lstStyle/>
          <a:p>
            <a:pPr algn="ctr"/>
            <a:r>
              <a:rPr lang="en-US" sz="20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Measured</a:t>
            </a:r>
            <a:endParaRPr lang="en-US" sz="2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Rectangle 6"/>
          <p:cNvSpPr/>
          <p:nvPr/>
        </p:nvSpPr>
        <p:spPr>
          <a:xfrm>
            <a:off x="9140838" y="5524634"/>
            <a:ext cx="1084849" cy="400110"/>
          </a:xfrm>
          <a:prstGeom prst="rect">
            <a:avLst/>
          </a:prstGeom>
        </p:spPr>
        <p:txBody>
          <a:bodyPr wrap="none">
            <a:spAutoFit/>
          </a:bodyPr>
          <a:lstStyle/>
          <a:p>
            <a:pPr lvl="0" algn="ctr"/>
            <a:r>
              <a:rPr lang="en-US" sz="2000" b="1" dirty="0" smtClean="0">
                <a:ln w="9525">
                  <a:solidFill>
                    <a:prstClr val="white"/>
                  </a:solidFill>
                  <a:prstDash val="solid"/>
                </a:ln>
                <a:solidFill>
                  <a:srgbClr val="002060"/>
                </a:solidFill>
                <a:effectLst>
                  <a:outerShdw blurRad="12700" dist="38100" dir="2700000" algn="tl" rotWithShape="0">
                    <a:srgbClr val="4472C4">
                      <a:lumMod val="60000"/>
                      <a:lumOff val="40000"/>
                    </a:srgbClr>
                  </a:outerShdw>
                </a:effectLst>
              </a:rPr>
              <a:t>Counted</a:t>
            </a:r>
            <a:endParaRPr lang="en-US" sz="2000" b="1" dirty="0">
              <a:ln w="9525">
                <a:solidFill>
                  <a:prstClr val="white"/>
                </a:solidFill>
                <a:prstDash val="solid"/>
              </a:ln>
              <a:solidFill>
                <a:srgbClr val="002060"/>
              </a:solidFill>
              <a:effectLst>
                <a:outerShdw blurRad="12700" dist="38100" dir="2700000" algn="tl" rotWithShape="0">
                  <a:srgbClr val="4472C4">
                    <a:lumMod val="60000"/>
                    <a:lumOff val="40000"/>
                  </a:srgbClr>
                </a:outerShdw>
              </a:effectLst>
            </a:endParaRPr>
          </a:p>
        </p:txBody>
      </p:sp>
      <p:sp>
        <p:nvSpPr>
          <p:cNvPr id="8" name="Slide Number Placeholder 7"/>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90" y="107764"/>
            <a:ext cx="10515600" cy="956603"/>
          </a:xfrm>
        </p:spPr>
        <p:txBody>
          <a:bodyPr/>
          <a:lstStyle/>
          <a:p>
            <a:pPr algn="ctr"/>
            <a:r>
              <a:rPr lang="en-US" b="1" dirty="0" smtClean="0">
                <a:solidFill>
                  <a:srgbClr val="002060"/>
                </a:solidFill>
              </a:rPr>
              <a:t>Unstructured vs. Structured Data</a:t>
            </a:r>
            <a:endParaRPr lang="en-US" b="1" dirty="0">
              <a:solidFill>
                <a:srgbClr val="002060"/>
              </a:solidFill>
            </a:endParaRPr>
          </a:p>
        </p:txBody>
      </p:sp>
      <p:sp>
        <p:nvSpPr>
          <p:cNvPr id="3" name="Content Placeholder 2"/>
          <p:cNvSpPr>
            <a:spLocks noGrp="1"/>
          </p:cNvSpPr>
          <p:nvPr>
            <p:ph idx="1"/>
          </p:nvPr>
        </p:nvSpPr>
        <p:spPr>
          <a:xfrm>
            <a:off x="490299" y="1167618"/>
            <a:ext cx="10863501" cy="5570807"/>
          </a:xfrm>
        </p:spPr>
        <p:txBody>
          <a:bodyPr>
            <a:normAutofit fontScale="77500" lnSpcReduction="20000"/>
          </a:bodyPr>
          <a:lstStyle/>
          <a:p>
            <a:pPr marL="0" indent="0">
              <a:buNone/>
            </a:pPr>
            <a:r>
              <a:rPr lang="en-US" b="1" dirty="0" smtClean="0"/>
              <a:t>Data for Humans</a:t>
            </a:r>
            <a:endParaRPr lang="en-US" b="1" dirty="0" smtClean="0"/>
          </a:p>
          <a:p>
            <a:pPr marL="0" indent="0">
              <a:buNone/>
            </a:pPr>
            <a:r>
              <a:rPr lang="en-US" dirty="0" smtClean="0"/>
              <a:t>A plain sentence – “</a:t>
            </a:r>
            <a:r>
              <a:rPr lang="en-US" dirty="0" smtClean="0">
                <a:solidFill>
                  <a:schemeClr val="accent5">
                    <a:lumMod val="75000"/>
                  </a:schemeClr>
                </a:solidFill>
              </a:rPr>
              <a:t>we have 5 white used golf balls with a diameter of 43mm at 50 cents each</a:t>
            </a:r>
            <a:r>
              <a:rPr lang="en-US" dirty="0" smtClean="0"/>
              <a:t>” – might be easy for a human to understand, but for a computer, it is very difficult. </a:t>
            </a:r>
            <a:endParaRPr lang="en-US" dirty="0" smtClean="0"/>
          </a:p>
          <a:p>
            <a:r>
              <a:rPr lang="en-US" dirty="0" smtClean="0"/>
              <a:t>The above sentence is what we call </a:t>
            </a:r>
            <a:r>
              <a:rPr lang="en-US" b="1" dirty="0" smtClean="0"/>
              <a:t>unstructured data</a:t>
            </a:r>
            <a:r>
              <a:rPr lang="en-US" dirty="0" smtClean="0"/>
              <a:t>. </a:t>
            </a:r>
            <a:endParaRPr lang="en-US" dirty="0" smtClean="0"/>
          </a:p>
          <a:p>
            <a:r>
              <a:rPr lang="en-US" b="1" dirty="0" smtClean="0"/>
              <a:t>Unstructured data </a:t>
            </a:r>
            <a:r>
              <a:rPr lang="en-US" dirty="0" smtClean="0"/>
              <a:t>has no transparent underlying structure—it's impossible to mechanically figure out exactly what refers to what. </a:t>
            </a:r>
            <a:endParaRPr lang="en-US" dirty="0" smtClean="0"/>
          </a:p>
          <a:p>
            <a:r>
              <a:rPr lang="en-US" dirty="0" smtClean="0"/>
              <a:t>Likewise, </a:t>
            </a:r>
            <a:r>
              <a:rPr lang="en-US" b="1" dirty="0" smtClean="0"/>
              <a:t>PDFs</a:t>
            </a:r>
            <a:r>
              <a:rPr lang="en-US" dirty="0" smtClean="0"/>
              <a:t> and </a:t>
            </a:r>
            <a:r>
              <a:rPr lang="en-US" b="1" dirty="0" smtClean="0"/>
              <a:t>scanned images </a:t>
            </a:r>
            <a:r>
              <a:rPr lang="en-US" dirty="0" smtClean="0"/>
              <a:t>may contain information which is pleasing to the human eye as it is laid-out nicely, but they are not machine-readable or structured presentations of data.</a:t>
            </a:r>
            <a:endParaRPr lang="en-US" dirty="0" smtClean="0"/>
          </a:p>
          <a:p>
            <a:pPr marL="0" indent="0">
              <a:buNone/>
            </a:pPr>
            <a:endParaRPr lang="en-US" dirty="0" smtClean="0"/>
          </a:p>
          <a:p>
            <a:pPr marL="0" indent="0">
              <a:buNone/>
            </a:pPr>
            <a:r>
              <a:rPr lang="en-US" b="1" dirty="0" smtClean="0"/>
              <a:t>Data for Computers</a:t>
            </a:r>
            <a:endParaRPr lang="en-US" b="1" dirty="0" smtClean="0"/>
          </a:p>
          <a:p>
            <a:pPr algn="just"/>
            <a:r>
              <a:rPr lang="en-US" dirty="0" smtClean="0"/>
              <a:t>Computers are inherently different from humans. It can be exceptionally hard to make computers extract information from certain sources. Some tasks that humans find easy are still difficult to automate. For example, interpreting text that is presented as an image is still a challenge for a computer.</a:t>
            </a:r>
            <a:endParaRPr lang="en-US" dirty="0" smtClean="0"/>
          </a:p>
          <a:p>
            <a:pPr algn="just"/>
            <a:r>
              <a:rPr lang="en-US" dirty="0" smtClean="0"/>
              <a:t>If you want your computer to process and analyze your data, it has to be able to read and process it. This means it needs to be </a:t>
            </a:r>
            <a:r>
              <a:rPr lang="en-US" b="1" dirty="0" smtClean="0"/>
              <a:t>structured</a:t>
            </a:r>
            <a:r>
              <a:rPr lang="en-US" dirty="0" smtClean="0"/>
              <a:t> and </a:t>
            </a:r>
            <a:r>
              <a:rPr lang="en-US" b="1" dirty="0" smtClean="0"/>
              <a:t>machine-readable</a:t>
            </a:r>
            <a:r>
              <a:rPr lang="en-US" dirty="0" smtClean="0"/>
              <a:t>. </a:t>
            </a:r>
            <a:endParaRPr lang="en-US" dirty="0"/>
          </a:p>
        </p:txBody>
      </p:sp>
      <p:pic>
        <p:nvPicPr>
          <p:cNvPr id="4" name="Picture 3"/>
          <p:cNvPicPr>
            <a:picLocks noChangeAspect="1"/>
          </p:cNvPicPr>
          <p:nvPr/>
        </p:nvPicPr>
        <p:blipFill>
          <a:blip r:embed="rId1"/>
          <a:stretch>
            <a:fillRect/>
          </a:stretch>
        </p:blipFill>
        <p:spPr>
          <a:xfrm>
            <a:off x="9826971" y="107764"/>
            <a:ext cx="1995341" cy="1208251"/>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5975"/>
            <a:ext cx="10515600" cy="858764"/>
          </a:xfrm>
        </p:spPr>
        <p:txBody>
          <a:bodyPr/>
          <a:lstStyle/>
          <a:p>
            <a:pPr algn="ctr"/>
            <a:r>
              <a:rPr lang="en-US" b="1" dirty="0" smtClean="0">
                <a:solidFill>
                  <a:srgbClr val="002060"/>
                </a:solidFill>
              </a:rPr>
              <a:t>CSV</a:t>
            </a:r>
            <a:endParaRPr lang="en-US" b="1" dirty="0">
              <a:solidFill>
                <a:srgbClr val="002060"/>
              </a:solidFill>
            </a:endParaRPr>
          </a:p>
        </p:txBody>
      </p:sp>
      <p:sp>
        <p:nvSpPr>
          <p:cNvPr id="3" name="Content Placeholder 2"/>
          <p:cNvSpPr>
            <a:spLocks noGrp="1"/>
          </p:cNvSpPr>
          <p:nvPr>
            <p:ph idx="1"/>
          </p:nvPr>
        </p:nvSpPr>
        <p:spPr>
          <a:xfrm>
            <a:off x="528711" y="1245150"/>
            <a:ext cx="7827498" cy="4850789"/>
          </a:xfrm>
        </p:spPr>
        <p:txBody>
          <a:bodyPr>
            <a:normAutofit fontScale="92500" lnSpcReduction="20000"/>
          </a:bodyPr>
          <a:lstStyle/>
          <a:p>
            <a:pPr marL="0" indent="0">
              <a:buNone/>
            </a:pPr>
            <a:r>
              <a:rPr lang="en-US" dirty="0" smtClean="0"/>
              <a:t>Most commonly used formats for exchanging data is CSV, which stands for "</a:t>
            </a:r>
            <a:r>
              <a:rPr lang="en-US" b="1" dirty="0" smtClean="0"/>
              <a:t>comma separated values</a:t>
            </a:r>
            <a:r>
              <a:rPr lang="en-US" dirty="0" smtClean="0"/>
              <a:t>". </a:t>
            </a:r>
            <a:endParaRPr lang="en-US" dirty="0" smtClean="0"/>
          </a:p>
          <a:p>
            <a:pPr marL="0" indent="0">
              <a:buNone/>
            </a:pPr>
            <a:r>
              <a:rPr lang="en-US" dirty="0" smtClean="0"/>
              <a:t>It might look like this:</a:t>
            </a:r>
            <a:endParaRPr lang="en-US" dirty="0" smtClean="0"/>
          </a:p>
          <a:p>
            <a:pPr marL="0" indent="0">
              <a:buNone/>
            </a:pPr>
            <a:r>
              <a:rPr lang="en-US" dirty="0" smtClean="0">
                <a:solidFill>
                  <a:schemeClr val="accent5">
                    <a:lumMod val="75000"/>
                  </a:schemeClr>
                </a:solidFill>
              </a:rPr>
              <a:t>“quantity”, “color”, “condition”, “item”, “category”, “diameter (mm)”, “price per unit (AUD)”, 5,”white”,”used”,”ball”,”golf”,43,0.5</a:t>
            </a:r>
            <a:endParaRPr lang="en-US" dirty="0" smtClean="0">
              <a:solidFill>
                <a:schemeClr val="accent5">
                  <a:lumMod val="75000"/>
                </a:schemeClr>
              </a:solidFill>
            </a:endParaRPr>
          </a:p>
          <a:p>
            <a:pPr marL="0" indent="0">
              <a:buNone/>
            </a:pPr>
            <a:r>
              <a:rPr lang="en-US" dirty="0" smtClean="0"/>
              <a:t>Data formatted like this is </a:t>
            </a:r>
            <a:r>
              <a:rPr lang="en-US" b="1" dirty="0" smtClean="0"/>
              <a:t>tabular data</a:t>
            </a:r>
            <a:r>
              <a:rPr lang="en-US" dirty="0" smtClean="0"/>
              <a:t>, data which forms a table consisting of </a:t>
            </a:r>
            <a:r>
              <a:rPr lang="en-US" b="1" dirty="0" smtClean="0"/>
              <a:t>rows</a:t>
            </a:r>
            <a:r>
              <a:rPr lang="en-US" dirty="0" smtClean="0"/>
              <a:t> and </a:t>
            </a:r>
            <a:r>
              <a:rPr lang="en-US" b="1" dirty="0" smtClean="0"/>
              <a:t>columns</a:t>
            </a:r>
            <a:r>
              <a:rPr lang="en-US" dirty="0" smtClean="0"/>
              <a:t>. </a:t>
            </a:r>
            <a:endParaRPr lang="en-US" dirty="0" smtClean="0"/>
          </a:p>
          <a:p>
            <a:pPr algn="just"/>
            <a:r>
              <a:rPr lang="en-US" dirty="0" smtClean="0"/>
              <a:t>Think of each line in the CSV as a row, and think of each part of a line separated by a comma as part of a column. </a:t>
            </a:r>
            <a:endParaRPr lang="en-US" dirty="0" smtClean="0"/>
          </a:p>
          <a:p>
            <a:pPr algn="just"/>
            <a:r>
              <a:rPr lang="en-US" dirty="0" smtClean="0"/>
              <a:t>Each row represents a single data item, and each column represents a property—the only exception is the first row, which gives the names of the columns.</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rotWithShape="1">
          <a:blip r:embed="rId1"/>
          <a:srcRect r="37186"/>
          <a:stretch>
            <a:fillRect/>
          </a:stretch>
        </p:blipFill>
        <p:spPr>
          <a:xfrm>
            <a:off x="8627538" y="1629386"/>
            <a:ext cx="3161188" cy="334216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473944" y="2226530"/>
            <a:ext cx="7737232" cy="37279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21240"/>
            <a:ext cx="10515600" cy="643742"/>
          </a:xfrm>
        </p:spPr>
        <p:txBody>
          <a:bodyPr>
            <a:normAutofit fontScale="90000"/>
          </a:bodyPr>
          <a:lstStyle/>
          <a:p>
            <a:pPr algn="ctr"/>
            <a:r>
              <a:rPr lang="en-US" b="1" dirty="0" smtClean="0">
                <a:solidFill>
                  <a:srgbClr val="002060"/>
                </a:solidFill>
              </a:rPr>
              <a:t>Finding Data</a:t>
            </a:r>
            <a:endParaRPr lang="en-US" b="1" dirty="0">
              <a:solidFill>
                <a:srgbClr val="002060"/>
              </a:solidFill>
            </a:endParaRPr>
          </a:p>
        </p:txBody>
      </p:sp>
      <p:sp>
        <p:nvSpPr>
          <p:cNvPr id="3" name="Content Placeholder 2"/>
          <p:cNvSpPr>
            <a:spLocks noGrp="1"/>
          </p:cNvSpPr>
          <p:nvPr>
            <p:ph idx="1"/>
          </p:nvPr>
        </p:nvSpPr>
        <p:spPr>
          <a:xfrm>
            <a:off x="262597" y="836955"/>
            <a:ext cx="11357317" cy="1775704"/>
          </a:xfrm>
        </p:spPr>
        <p:txBody>
          <a:bodyPr/>
          <a:lstStyle/>
          <a:p>
            <a:r>
              <a:rPr lang="en-US" dirty="0" smtClean="0"/>
              <a:t>Searching and finding data that is </a:t>
            </a:r>
            <a:r>
              <a:rPr lang="en-US" b="1" dirty="0" smtClean="0"/>
              <a:t>readily available</a:t>
            </a:r>
            <a:r>
              <a:rPr lang="en-US" dirty="0" smtClean="0"/>
              <a:t>.</a:t>
            </a:r>
            <a:endParaRPr lang="en-US" dirty="0" smtClean="0"/>
          </a:p>
          <a:p>
            <a:pPr algn="just"/>
            <a:r>
              <a:rPr lang="en-US" b="1" dirty="0" smtClean="0"/>
              <a:t>Data democratization </a:t>
            </a:r>
            <a:r>
              <a:rPr lang="en-US" dirty="0" smtClean="0"/>
              <a:t>is the idea that digital information should be accessible and understandable to the average end user as a basis for decision-making.</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dirty="0"/>
          </a:p>
        </p:txBody>
      </p:sp>
      <p:sp>
        <p:nvSpPr>
          <p:cNvPr id="5" name="Rectangle 4"/>
          <p:cNvSpPr/>
          <p:nvPr/>
        </p:nvSpPr>
        <p:spPr>
          <a:xfrm>
            <a:off x="95311" y="6538912"/>
            <a:ext cx="10513256" cy="276999"/>
          </a:xfrm>
          <a:prstGeom prst="rect">
            <a:avLst/>
          </a:prstGeom>
        </p:spPr>
        <p:txBody>
          <a:bodyPr wrap="square">
            <a:spAutoFit/>
          </a:bodyPr>
          <a:lstStyle/>
          <a:p>
            <a:r>
              <a:rPr lang="en-US" sz="1200" dirty="0"/>
              <a:t>https://www.infoworld.com/article/3246632/database/data-democratization-finally-living-up-to-the-name.html</a:t>
            </a:r>
            <a:endParaRPr lang="en-US" sz="1200" dirty="0"/>
          </a:p>
        </p:txBody>
      </p:sp>
      <p:pic>
        <p:nvPicPr>
          <p:cNvPr id="6" name="Picture 5"/>
          <p:cNvPicPr>
            <a:picLocks noChangeAspect="1"/>
          </p:cNvPicPr>
          <p:nvPr/>
        </p:nvPicPr>
        <p:blipFill>
          <a:blip r:embed="rId1"/>
          <a:stretch>
            <a:fillRect/>
          </a:stretch>
        </p:blipFill>
        <p:spPr>
          <a:xfrm>
            <a:off x="2513635" y="2957620"/>
            <a:ext cx="5657850" cy="2390775"/>
          </a:xfrm>
          <a:prstGeom prst="rect">
            <a:avLst/>
          </a:prstGeom>
        </p:spPr>
      </p:pic>
      <p:sp>
        <p:nvSpPr>
          <p:cNvPr id="8" name="Rectangle 7"/>
          <p:cNvSpPr/>
          <p:nvPr/>
        </p:nvSpPr>
        <p:spPr>
          <a:xfrm>
            <a:off x="3491951" y="2477265"/>
            <a:ext cx="3960764" cy="369332"/>
          </a:xfrm>
          <a:prstGeom prst="rect">
            <a:avLst/>
          </a:prstGeom>
          <a:solidFill>
            <a:schemeClr val="accent4">
              <a:lumMod val="40000"/>
              <a:lumOff val="60000"/>
            </a:schemeClr>
          </a:solidFill>
        </p:spPr>
        <p:txBody>
          <a:bodyPr wrap="none">
            <a:spAutoFit/>
          </a:bodyPr>
          <a:lstStyle/>
          <a:p>
            <a:r>
              <a:rPr lang="en-US" dirty="0" smtClean="0"/>
              <a:t>Aspirations </a:t>
            </a:r>
            <a:r>
              <a:rPr lang="en-US" dirty="0"/>
              <a:t>behind data democratization</a:t>
            </a:r>
            <a:endParaRPr lang="en-US" dirty="0"/>
          </a:p>
        </p:txBody>
      </p:sp>
      <p:pic>
        <p:nvPicPr>
          <p:cNvPr id="9" name="Picture 8"/>
          <p:cNvPicPr>
            <a:picLocks noChangeAspect="1"/>
          </p:cNvPicPr>
          <p:nvPr/>
        </p:nvPicPr>
        <p:blipFill rotWithShape="1">
          <a:blip r:embed="rId2"/>
          <a:srcRect l="12770" t="38125" r="16411" b="44760"/>
          <a:stretch>
            <a:fillRect/>
          </a:stretch>
        </p:blipFill>
        <p:spPr>
          <a:xfrm>
            <a:off x="4976920" y="5483499"/>
            <a:ext cx="6389129" cy="868141"/>
          </a:xfrm>
          <a:prstGeom prst="rect">
            <a:avLst/>
          </a:prstGeom>
          <a:ln>
            <a:solidFill>
              <a:srgbClr val="FF0000"/>
            </a:solid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7373" y="149811"/>
            <a:ext cx="10515600" cy="1325563"/>
          </a:xfrm>
        </p:spPr>
        <p:txBody>
          <a:bodyPr/>
          <a:lstStyle/>
          <a:p>
            <a:r>
              <a:rPr lang="en-US" b="1" dirty="0" smtClean="0">
                <a:solidFill>
                  <a:srgbClr val="002060"/>
                </a:solidFill>
              </a:rPr>
              <a:t>Finding Data</a:t>
            </a:r>
            <a:endParaRPr lang="en-US" b="1" dirty="0">
              <a:solidFill>
                <a:srgbClr val="002060"/>
              </a:solidFill>
            </a:endParaRPr>
          </a:p>
        </p:txBody>
      </p:sp>
      <p:sp>
        <p:nvSpPr>
          <p:cNvPr id="2" name="Content Placeholder 1"/>
          <p:cNvSpPr>
            <a:spLocks noGrp="1"/>
          </p:cNvSpPr>
          <p:nvPr>
            <p:ph sz="half" idx="1"/>
          </p:nvPr>
        </p:nvSpPr>
        <p:spPr>
          <a:xfrm>
            <a:off x="516625" y="1740193"/>
            <a:ext cx="5181600" cy="4351338"/>
          </a:xfrm>
        </p:spPr>
        <p:txBody>
          <a:bodyPr>
            <a:normAutofit lnSpcReduction="10000"/>
          </a:bodyPr>
          <a:lstStyle/>
          <a:p>
            <a:pPr marL="0" indent="0" algn="just">
              <a:buNone/>
            </a:pPr>
            <a:r>
              <a:rPr lang="en-US" b="1" dirty="0" smtClean="0"/>
              <a:t>Think who might collect the data or who has the data.</a:t>
            </a:r>
            <a:endParaRPr lang="en-US" b="1" dirty="0" smtClean="0"/>
          </a:p>
          <a:p>
            <a:r>
              <a:rPr lang="en-US" dirty="0" smtClean="0"/>
              <a:t>Could it have been collected by a government agency?</a:t>
            </a:r>
            <a:endParaRPr lang="en-US" dirty="0" smtClean="0"/>
          </a:p>
          <a:p>
            <a:r>
              <a:rPr lang="en-US" dirty="0" smtClean="0"/>
              <a:t>An NGO or non-profit organization?</a:t>
            </a:r>
            <a:endParaRPr lang="en-US" dirty="0" smtClean="0"/>
          </a:p>
          <a:p>
            <a:r>
              <a:rPr lang="en-US" dirty="0" smtClean="0"/>
              <a:t>A private business or industry group?</a:t>
            </a:r>
            <a:endParaRPr lang="en-US" dirty="0" smtClean="0"/>
          </a:p>
          <a:p>
            <a:r>
              <a:rPr lang="en-US" dirty="0" smtClean="0"/>
              <a:t>Academic researchers?</a:t>
            </a:r>
            <a:endParaRPr lang="en-US" dirty="0"/>
          </a:p>
        </p:txBody>
      </p:sp>
      <p:sp>
        <p:nvSpPr>
          <p:cNvPr id="3" name="Content Placeholder 2"/>
          <p:cNvSpPr>
            <a:spLocks noGrp="1"/>
          </p:cNvSpPr>
          <p:nvPr>
            <p:ph sz="half" idx="2"/>
          </p:nvPr>
        </p:nvSpPr>
        <p:spPr>
          <a:xfrm>
            <a:off x="5895173" y="755845"/>
            <a:ext cx="5766944" cy="5965630"/>
          </a:xfrm>
        </p:spPr>
        <p:txBody>
          <a:bodyPr>
            <a:normAutofit lnSpcReduction="10000"/>
          </a:bodyPr>
          <a:lstStyle/>
          <a:p>
            <a:pPr marL="0" indent="0">
              <a:buNone/>
            </a:pPr>
            <a:r>
              <a:rPr lang="en-US" dirty="0"/>
              <a:t>Once you know that what you want </a:t>
            </a:r>
            <a:r>
              <a:rPr lang="en-US" b="1" dirty="0"/>
              <a:t>exists</a:t>
            </a:r>
            <a:r>
              <a:rPr lang="en-US" dirty="0"/>
              <a:t>, it's time to </a:t>
            </a:r>
            <a:r>
              <a:rPr lang="en-US" b="1" dirty="0"/>
              <a:t>hunt it down</a:t>
            </a:r>
            <a:r>
              <a:rPr lang="en-US" dirty="0" smtClean="0"/>
              <a:t>.</a:t>
            </a:r>
            <a:endParaRPr lang="en-US" dirty="0" smtClean="0"/>
          </a:p>
          <a:p>
            <a:pPr algn="just"/>
            <a:r>
              <a:rPr lang="en-US" dirty="0"/>
              <a:t>Is it freely available on the web? Check Google—you never know!</a:t>
            </a:r>
            <a:endParaRPr lang="en-US" dirty="0"/>
          </a:p>
          <a:p>
            <a:pPr algn="just"/>
            <a:r>
              <a:rPr lang="en-US" dirty="0"/>
              <a:t>Or part of a package to which the library already subscribes?</a:t>
            </a:r>
            <a:endParaRPr lang="en-US" dirty="0"/>
          </a:p>
          <a:p>
            <a:pPr algn="just"/>
            <a:r>
              <a:rPr lang="en-US" dirty="0"/>
              <a:t>Is it something we can buy? (And is it within the library's budget and can the purchase be made quickly enough to fit your timeframe?)</a:t>
            </a:r>
            <a:endParaRPr lang="en-US" dirty="0"/>
          </a:p>
          <a:p>
            <a:pPr algn="just"/>
            <a:r>
              <a:rPr lang="en-US" dirty="0"/>
              <a:t>Can it be requested directly from the researcher? There’s a reason articles usually include author contact information</a:t>
            </a:r>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1028" name="Picture 4" descr="Image result for finding data icon"/>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03686" y="430994"/>
            <a:ext cx="1026111" cy="10261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59" y="0"/>
            <a:ext cx="10515600" cy="942535"/>
          </a:xfrm>
        </p:spPr>
        <p:txBody>
          <a:bodyPr/>
          <a:lstStyle/>
          <a:p>
            <a:pPr algn="ctr"/>
            <a:r>
              <a:rPr lang="en-US" b="1" dirty="0" smtClean="0">
                <a:solidFill>
                  <a:srgbClr val="002060"/>
                </a:solidFill>
              </a:rPr>
              <a:t>The Data</a:t>
            </a:r>
            <a:endParaRPr lang="en-US" b="1" dirty="0">
              <a:solidFill>
                <a:srgbClr val="002060"/>
              </a:solidFill>
            </a:endParaRPr>
          </a:p>
        </p:txBody>
      </p:sp>
      <p:sp>
        <p:nvSpPr>
          <p:cNvPr id="3" name="Content Placeholder 2"/>
          <p:cNvSpPr>
            <a:spLocks noGrp="1"/>
          </p:cNvSpPr>
          <p:nvPr>
            <p:ph idx="1"/>
          </p:nvPr>
        </p:nvSpPr>
        <p:spPr>
          <a:xfrm>
            <a:off x="444304" y="942535"/>
            <a:ext cx="11330353" cy="2630659"/>
          </a:xfrm>
        </p:spPr>
        <p:txBody>
          <a:bodyPr>
            <a:normAutofit/>
          </a:bodyPr>
          <a:lstStyle/>
          <a:p>
            <a:pPr algn="just"/>
            <a:r>
              <a:rPr lang="en-US" sz="3200" dirty="0" smtClean="0"/>
              <a:t>The </a:t>
            </a:r>
            <a:r>
              <a:rPr lang="en-US" sz="3200" b="1" dirty="0" smtClean="0">
                <a:solidFill>
                  <a:srgbClr val="002060"/>
                </a:solidFill>
              </a:rPr>
              <a:t>most important </a:t>
            </a:r>
            <a:r>
              <a:rPr lang="en-US" sz="3200" dirty="0" smtClean="0"/>
              <a:t>thing in data science is the question.</a:t>
            </a:r>
            <a:endParaRPr lang="en-US" sz="3200" dirty="0" smtClean="0"/>
          </a:p>
          <a:p>
            <a:pPr algn="just"/>
            <a:r>
              <a:rPr lang="en-US" sz="3200" dirty="0"/>
              <a:t>The </a:t>
            </a:r>
            <a:r>
              <a:rPr lang="en-US" sz="3200" b="1" dirty="0" smtClean="0">
                <a:solidFill>
                  <a:srgbClr val="0070C0"/>
                </a:solidFill>
              </a:rPr>
              <a:t>second </a:t>
            </a:r>
            <a:r>
              <a:rPr lang="en-US" sz="3200" b="1" dirty="0">
                <a:solidFill>
                  <a:srgbClr val="0070C0"/>
                </a:solidFill>
              </a:rPr>
              <a:t>most important </a:t>
            </a:r>
            <a:r>
              <a:rPr lang="en-US" sz="3200" dirty="0" smtClean="0"/>
              <a:t>thing is the data.</a:t>
            </a:r>
            <a:endParaRPr lang="en-US" sz="3200" dirty="0" smtClean="0"/>
          </a:p>
          <a:p>
            <a:pPr algn="just"/>
            <a:r>
              <a:rPr lang="en-US" sz="3200" dirty="0" smtClean="0"/>
              <a:t>Often the data will limit or enable the questions.</a:t>
            </a:r>
            <a:endParaRPr lang="en-US" sz="3200" dirty="0" smtClean="0"/>
          </a:p>
          <a:p>
            <a:pPr algn="just"/>
            <a:r>
              <a:rPr lang="en-US" sz="3200" dirty="0" smtClean="0"/>
              <a:t>But having data cannot save you if you do not have a question.</a:t>
            </a:r>
            <a:endParaRPr lang="en-US" sz="3200" dirty="0"/>
          </a:p>
          <a:p>
            <a:pPr algn="just"/>
            <a:endParaRPr lang="en-US" sz="3200" dirty="0"/>
          </a:p>
        </p:txBody>
      </p:sp>
      <p:pic>
        <p:nvPicPr>
          <p:cNvPr id="4" name="Picture 3"/>
          <p:cNvPicPr>
            <a:picLocks noChangeAspect="1"/>
          </p:cNvPicPr>
          <p:nvPr/>
        </p:nvPicPr>
        <p:blipFill>
          <a:blip r:embed="rId1"/>
          <a:stretch>
            <a:fillRect/>
          </a:stretch>
        </p:blipFill>
        <p:spPr>
          <a:xfrm>
            <a:off x="3147384" y="3257784"/>
            <a:ext cx="4603915" cy="3470287"/>
          </a:xfrm>
          <a:prstGeom prst="rect">
            <a:avLst/>
          </a:prstGeom>
        </p:spPr>
      </p:pic>
      <p:sp>
        <p:nvSpPr>
          <p:cNvPr id="5" name="Rectangle 4"/>
          <p:cNvSpPr/>
          <p:nvPr/>
        </p:nvSpPr>
        <p:spPr>
          <a:xfrm>
            <a:off x="8258908" y="3988791"/>
            <a:ext cx="3407065" cy="1938992"/>
          </a:xfrm>
          <a:prstGeom prst="rect">
            <a:avLst/>
          </a:prstGeom>
          <a:solidFill>
            <a:schemeClr val="tx2">
              <a:lumMod val="40000"/>
              <a:lumOff val="60000"/>
            </a:schemeClr>
          </a:solidFill>
        </p:spPr>
        <p:txBody>
          <a:bodyPr wrap="square">
            <a:spAutoFit/>
          </a:bodyPr>
          <a:lstStyle/>
          <a:p>
            <a:pPr algn="just"/>
            <a:r>
              <a:rPr lang="en-US" sz="2400" b="1" dirty="0"/>
              <a:t>Data</a:t>
            </a:r>
            <a:endParaRPr lang="en-US" sz="2400" b="1" dirty="0"/>
          </a:p>
          <a:p>
            <a:pPr algn="just"/>
            <a:r>
              <a:rPr lang="en-US" sz="2400" dirty="0"/>
              <a:t>• Data are values of qualitative or quantitative variables, belonging to a set of items.</a:t>
            </a:r>
            <a:endParaRPr lang="en-US" sz="2400" dirty="0"/>
          </a:p>
        </p:txBody>
      </p:sp>
      <p:sp>
        <p:nvSpPr>
          <p:cNvPr id="6" name="Slide Number Placeholder 5"/>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srcRect l="34611" t="21395" r="16519" b="25529"/>
          <a:stretch>
            <a:fillRect/>
          </a:stretch>
        </p:blipFill>
        <p:spPr>
          <a:xfrm>
            <a:off x="5613009" y="225083"/>
            <a:ext cx="6358597" cy="3882684"/>
          </a:xfrm>
          <a:prstGeom prst="rect">
            <a:avLst/>
          </a:prstGeom>
        </p:spPr>
      </p:pic>
      <p:pic>
        <p:nvPicPr>
          <p:cNvPr id="4" name="Picture 3"/>
          <p:cNvPicPr>
            <a:picLocks noChangeAspect="1"/>
          </p:cNvPicPr>
          <p:nvPr/>
        </p:nvPicPr>
        <p:blipFill rotWithShape="1">
          <a:blip r:embed="rId2"/>
          <a:srcRect l="34287" t="24470" r="17167" b="43029"/>
          <a:stretch>
            <a:fillRect/>
          </a:stretch>
        </p:blipFill>
        <p:spPr>
          <a:xfrm>
            <a:off x="5613009" y="4107767"/>
            <a:ext cx="6316395" cy="2377440"/>
          </a:xfrm>
          <a:prstGeom prst="rect">
            <a:avLst/>
          </a:prstGeom>
        </p:spPr>
      </p:pic>
      <p:pic>
        <p:nvPicPr>
          <p:cNvPr id="5" name="Picture 4"/>
          <p:cNvPicPr>
            <a:picLocks noChangeAspect="1"/>
          </p:cNvPicPr>
          <p:nvPr/>
        </p:nvPicPr>
        <p:blipFill rotWithShape="1">
          <a:blip r:embed="rId3"/>
          <a:srcRect l="34610" t="52741" r="16952" b="31490"/>
          <a:stretch>
            <a:fillRect/>
          </a:stretch>
        </p:blipFill>
        <p:spPr>
          <a:xfrm>
            <a:off x="239150" y="4656407"/>
            <a:ext cx="5198698" cy="1280160"/>
          </a:xfrm>
          <a:prstGeom prst="rect">
            <a:avLst/>
          </a:prstGeom>
        </p:spPr>
      </p:pic>
      <p:pic>
        <p:nvPicPr>
          <p:cNvPr id="6" name="Picture 5"/>
          <p:cNvPicPr>
            <a:picLocks noChangeAspect="1"/>
          </p:cNvPicPr>
          <p:nvPr/>
        </p:nvPicPr>
        <p:blipFill>
          <a:blip r:embed="rId4"/>
          <a:stretch>
            <a:fillRect/>
          </a:stretch>
        </p:blipFill>
        <p:spPr>
          <a:xfrm>
            <a:off x="860254" y="559321"/>
            <a:ext cx="3324908" cy="2493682"/>
          </a:xfrm>
          <a:prstGeom prst="rect">
            <a:avLst/>
          </a:prstGeom>
        </p:spPr>
      </p:pic>
      <p:sp>
        <p:nvSpPr>
          <p:cNvPr id="7" name="Slide Number Placeholder 6"/>
          <p:cNvSpPr>
            <a:spLocks noGrp="1"/>
          </p:cNvSpPr>
          <p:nvPr>
            <p:ph type="sldNum" sz="quarter" idx="12"/>
          </p:nvPr>
        </p:nvSpPr>
        <p:spPr/>
        <p:txBody>
          <a:bodyPr/>
          <a:lstStyle/>
          <a:p>
            <a:fld id="{47AA19D7-909E-46E2-871F-BB9115430A80}" type="slidenum">
              <a:rPr lang="en-US" smtClean="0"/>
            </a:fld>
            <a:endParaRPr lang="en-US"/>
          </a:p>
        </p:txBody>
      </p:sp>
      <p:sp>
        <p:nvSpPr>
          <p:cNvPr id="2" name="Title 1"/>
          <p:cNvSpPr>
            <a:spLocks noGrp="1"/>
          </p:cNvSpPr>
          <p:nvPr>
            <p:ph type="title"/>
          </p:nvPr>
        </p:nvSpPr>
        <p:spPr>
          <a:xfrm>
            <a:off x="860254" y="18606"/>
            <a:ext cx="3790968" cy="668477"/>
          </a:xfrm>
        </p:spPr>
        <p:txBody>
          <a:bodyPr>
            <a:normAutofit fontScale="90000"/>
          </a:bodyPr>
          <a:lstStyle/>
          <a:p>
            <a:r>
              <a:rPr lang="en-US" b="1" dirty="0" smtClean="0">
                <a:solidFill>
                  <a:srgbClr val="002060"/>
                </a:solidFill>
              </a:rPr>
              <a:t>Sources of Data</a:t>
            </a:r>
            <a:endParaRPr lang="en-US" b="1" dirty="0">
              <a:solidFill>
                <a:srgbClr val="002060"/>
              </a:solidFill>
            </a:endParaRPr>
          </a:p>
        </p:txBody>
      </p:sp>
      <p:sp>
        <p:nvSpPr>
          <p:cNvPr id="8" name="Rectangle 7"/>
          <p:cNvSpPr/>
          <p:nvPr/>
        </p:nvSpPr>
        <p:spPr>
          <a:xfrm>
            <a:off x="183789" y="2070045"/>
            <a:ext cx="5309419" cy="2308324"/>
          </a:xfrm>
          <a:prstGeom prst="rect">
            <a:avLst/>
          </a:prstGeom>
        </p:spPr>
        <p:txBody>
          <a:bodyPr wrap="square">
            <a:spAutoFit/>
          </a:bodyPr>
          <a:lstStyle/>
          <a:p>
            <a:pPr algn="just"/>
            <a:r>
              <a:rPr lang="en-US" dirty="0"/>
              <a:t>The </a:t>
            </a:r>
            <a:r>
              <a:rPr lang="en-US" b="1" dirty="0"/>
              <a:t>Sensors</a:t>
            </a:r>
            <a:r>
              <a:rPr lang="en-US" dirty="0"/>
              <a:t> which are used in the shopping complex to gather shopper information</a:t>
            </a:r>
            <a:r>
              <a:rPr lang="en-US" dirty="0" smtClean="0"/>
              <a:t>.</a:t>
            </a:r>
            <a:endParaRPr lang="en-US" dirty="0" smtClean="0"/>
          </a:p>
          <a:p>
            <a:pPr algn="just"/>
            <a:r>
              <a:rPr lang="en-US" dirty="0" smtClean="0"/>
              <a:t>The </a:t>
            </a:r>
            <a:r>
              <a:rPr lang="en-US" b="1" dirty="0"/>
              <a:t>posts</a:t>
            </a:r>
            <a:r>
              <a:rPr lang="en-US" dirty="0"/>
              <a:t> which people make in social media platforms</a:t>
            </a:r>
            <a:r>
              <a:rPr lang="en-US" dirty="0" smtClean="0"/>
              <a:t>.</a:t>
            </a:r>
            <a:endParaRPr lang="en-US" dirty="0" smtClean="0"/>
          </a:p>
          <a:p>
            <a:pPr algn="just"/>
            <a:r>
              <a:rPr lang="en-US" dirty="0" smtClean="0"/>
              <a:t>The </a:t>
            </a:r>
            <a:r>
              <a:rPr lang="en-US" b="1" dirty="0"/>
              <a:t>digital pictures and videos </a:t>
            </a:r>
            <a:r>
              <a:rPr lang="en-US" dirty="0"/>
              <a:t>we capture in our phone</a:t>
            </a:r>
            <a:r>
              <a:rPr lang="en-US" dirty="0" smtClean="0"/>
              <a:t>.</a:t>
            </a:r>
            <a:endParaRPr lang="en-US" dirty="0" smtClean="0"/>
          </a:p>
          <a:p>
            <a:pPr algn="just"/>
            <a:r>
              <a:rPr lang="en-US" dirty="0" smtClean="0"/>
              <a:t>The </a:t>
            </a:r>
            <a:r>
              <a:rPr lang="en-US" b="1" dirty="0"/>
              <a:t>purchase transaction </a:t>
            </a:r>
            <a:r>
              <a:rPr lang="en-US" dirty="0"/>
              <a:t>which is made through e-commerce.</a:t>
            </a:r>
            <a:endParaRPr lang="en-US" dirty="0"/>
          </a:p>
        </p:txBody>
      </p:sp>
      <p:sp>
        <p:nvSpPr>
          <p:cNvPr id="9" name="Rectangle 8"/>
          <p:cNvSpPr/>
          <p:nvPr/>
        </p:nvSpPr>
        <p:spPr>
          <a:xfrm>
            <a:off x="1220629" y="744679"/>
            <a:ext cx="2628699" cy="646331"/>
          </a:xfrm>
          <a:prstGeom prst="rect">
            <a:avLst/>
          </a:prstGeom>
        </p:spPr>
        <p:txBody>
          <a:bodyPr wrap="square">
            <a:spAutoFit/>
          </a:bodyPr>
          <a:lstStyle/>
          <a:p>
            <a:r>
              <a:rPr lang="en-US" sz="1200" dirty="0">
                <a:latin typeface="Lucida Calligraphy" panose="03010101010101010101" pitchFamily="66" charset="0"/>
              </a:rPr>
              <a:t>Data is everywhere, created and used by just about anyone.</a:t>
            </a:r>
            <a:endParaRPr lang="en-US" sz="1200" dirty="0">
              <a:latin typeface="Lucida Calligraphy" panose="03010101010101010101" pitchFamily="66"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742" y="168177"/>
            <a:ext cx="10515600" cy="1325563"/>
          </a:xfrm>
        </p:spPr>
        <p:txBody>
          <a:bodyPr/>
          <a:lstStyle/>
          <a:p>
            <a:pPr algn="ctr"/>
            <a:r>
              <a:rPr lang="en-US" b="1" dirty="0">
                <a:solidFill>
                  <a:srgbClr val="002060"/>
                </a:solidFill>
              </a:rPr>
              <a:t>Raw Versus Processed Data</a:t>
            </a:r>
            <a:endParaRPr lang="en-US" b="1" dirty="0">
              <a:solidFill>
                <a:srgbClr val="002060"/>
              </a:solidFill>
            </a:endParaRPr>
          </a:p>
        </p:txBody>
      </p:sp>
      <p:sp>
        <p:nvSpPr>
          <p:cNvPr id="5" name="Content Placeholder 4"/>
          <p:cNvSpPr>
            <a:spLocks noGrp="1"/>
          </p:cNvSpPr>
          <p:nvPr>
            <p:ph idx="1"/>
          </p:nvPr>
        </p:nvSpPr>
        <p:spPr>
          <a:xfrm>
            <a:off x="669387" y="1493739"/>
            <a:ext cx="10515600" cy="4696045"/>
          </a:xfrm>
        </p:spPr>
        <p:txBody>
          <a:bodyPr>
            <a:normAutofit fontScale="92500"/>
          </a:bodyPr>
          <a:lstStyle/>
          <a:p>
            <a:pPr marL="0" lvl="0" indent="0" defTabSz="457200">
              <a:lnSpc>
                <a:spcPct val="100000"/>
              </a:lnSpc>
              <a:spcBef>
                <a:spcPts val="0"/>
              </a:spcBef>
              <a:buNone/>
            </a:pPr>
            <a:r>
              <a:rPr lang="en-US" b="1" dirty="0">
                <a:solidFill>
                  <a:srgbClr val="0070C0"/>
                </a:solidFill>
                <a:latin typeface="Arial" panose="020B0604020202090204" pitchFamily="34" charset="0"/>
                <a:cs typeface="Arial" panose="020B0604020202090204" pitchFamily="34" charset="0"/>
              </a:rPr>
              <a:t>Raw Data</a:t>
            </a:r>
            <a:endParaRPr lang="en-US" b="1" dirty="0">
              <a:solidFill>
                <a:srgbClr val="0070C0"/>
              </a:solidFill>
              <a:latin typeface="Arial" panose="020B0604020202090204" pitchFamily="34" charset="0"/>
              <a:cs typeface="Arial" panose="020B0604020202090204" pitchFamily="34" charset="0"/>
            </a:endParaRPr>
          </a:p>
          <a:p>
            <a:pPr marL="0" lvl="0" indent="0" algn="just" defTabSz="457200">
              <a:lnSpc>
                <a:spcPct val="100000"/>
              </a:lnSpc>
              <a:spcBef>
                <a:spcPts val="0"/>
              </a:spcBef>
              <a:buNone/>
            </a:pPr>
            <a:r>
              <a:rPr lang="en-US" dirty="0">
                <a:solidFill>
                  <a:srgbClr val="000000"/>
                </a:solidFill>
                <a:latin typeface="Arial" panose="020B0604020202090204" pitchFamily="34" charset="0"/>
                <a:cs typeface="Arial" panose="020B0604020202090204" pitchFamily="34" charset="0"/>
              </a:rPr>
              <a:t>• Data from the original source</a:t>
            </a:r>
            <a:endParaRPr lang="en-US" dirty="0">
              <a:solidFill>
                <a:srgbClr val="000000"/>
              </a:solidFill>
              <a:latin typeface="Arial" panose="020B0604020202090204" pitchFamily="34" charset="0"/>
              <a:cs typeface="Arial" panose="020B0604020202090204" pitchFamily="34" charset="0"/>
            </a:endParaRPr>
          </a:p>
          <a:p>
            <a:pPr marL="0" lvl="0" indent="0" algn="just" defTabSz="457200">
              <a:lnSpc>
                <a:spcPct val="100000"/>
              </a:lnSpc>
              <a:spcBef>
                <a:spcPts val="0"/>
              </a:spcBef>
              <a:buNone/>
            </a:pPr>
            <a:r>
              <a:rPr lang="en-US" dirty="0">
                <a:solidFill>
                  <a:srgbClr val="000000"/>
                </a:solidFill>
                <a:latin typeface="Arial" panose="020B0604020202090204" pitchFamily="34" charset="0"/>
                <a:cs typeface="Arial" panose="020B0604020202090204" pitchFamily="34" charset="0"/>
              </a:rPr>
              <a:t>• Data that is often or difficult to be analyzed</a:t>
            </a:r>
            <a:endParaRPr lang="en-US" dirty="0">
              <a:solidFill>
                <a:srgbClr val="000000"/>
              </a:solidFill>
              <a:latin typeface="Arial" panose="020B0604020202090204" pitchFamily="34" charset="0"/>
              <a:cs typeface="Arial" panose="020B0604020202090204" pitchFamily="34" charset="0"/>
            </a:endParaRPr>
          </a:p>
          <a:p>
            <a:pPr marL="0" lvl="0" indent="0" algn="just" defTabSz="457200">
              <a:lnSpc>
                <a:spcPct val="100000"/>
              </a:lnSpc>
              <a:spcBef>
                <a:spcPts val="0"/>
              </a:spcBef>
              <a:buNone/>
            </a:pPr>
            <a:r>
              <a:rPr lang="en-US" dirty="0">
                <a:solidFill>
                  <a:srgbClr val="000000"/>
                </a:solidFill>
                <a:latin typeface="Arial" panose="020B0604020202090204" pitchFamily="34" charset="0"/>
                <a:cs typeface="Arial" panose="020B0604020202090204" pitchFamily="34" charset="0"/>
              </a:rPr>
              <a:t>• Data that needs to be processed before analyzing</a:t>
            </a:r>
            <a:endParaRPr lang="en-US" dirty="0">
              <a:solidFill>
                <a:srgbClr val="000000"/>
              </a:solidFill>
              <a:latin typeface="Arial" panose="020B0604020202090204" pitchFamily="34" charset="0"/>
              <a:cs typeface="Arial" panose="020B0604020202090204" pitchFamily="34" charset="0"/>
            </a:endParaRPr>
          </a:p>
          <a:p>
            <a:pPr marL="0" lvl="0" indent="0" algn="just" defTabSz="457200">
              <a:lnSpc>
                <a:spcPct val="100000"/>
              </a:lnSpc>
              <a:spcBef>
                <a:spcPts val="0"/>
              </a:spcBef>
              <a:buNone/>
            </a:pPr>
            <a:r>
              <a:rPr lang="en-US" dirty="0">
                <a:solidFill>
                  <a:srgbClr val="000000"/>
                </a:solidFill>
                <a:latin typeface="Arial" panose="020B0604020202090204" pitchFamily="34" charset="0"/>
                <a:cs typeface="Arial" panose="020B0604020202090204" pitchFamily="34" charset="0"/>
              </a:rPr>
              <a:t>• Usually raw data can be converted to processed data in one time.</a:t>
            </a:r>
            <a:endParaRPr lang="en-US" dirty="0">
              <a:solidFill>
                <a:srgbClr val="000000"/>
              </a:solidFill>
              <a:latin typeface="Arial" panose="020B0604020202090204" pitchFamily="34" charset="0"/>
              <a:cs typeface="Arial" panose="020B0604020202090204" pitchFamily="34" charset="0"/>
            </a:endParaRPr>
          </a:p>
          <a:p>
            <a:pPr marL="0" lvl="0" indent="0" algn="just" defTabSz="457200">
              <a:lnSpc>
                <a:spcPct val="100000"/>
              </a:lnSpc>
              <a:spcBef>
                <a:spcPts val="0"/>
              </a:spcBef>
              <a:buNone/>
            </a:pPr>
            <a:endParaRPr lang="en-US" dirty="0">
              <a:solidFill>
                <a:srgbClr val="000000"/>
              </a:solidFill>
              <a:latin typeface="Arial" panose="020B0604020202090204" pitchFamily="34" charset="0"/>
              <a:cs typeface="Arial" panose="020B0604020202090204" pitchFamily="34" charset="0"/>
            </a:endParaRPr>
          </a:p>
          <a:p>
            <a:pPr marL="0" lvl="0" indent="0" algn="just" defTabSz="457200">
              <a:lnSpc>
                <a:spcPct val="100000"/>
              </a:lnSpc>
              <a:spcBef>
                <a:spcPts val="0"/>
              </a:spcBef>
              <a:buNone/>
            </a:pPr>
            <a:r>
              <a:rPr lang="en-US" b="1" dirty="0">
                <a:solidFill>
                  <a:srgbClr val="C00000"/>
                </a:solidFill>
                <a:latin typeface="Arial" panose="020B0604020202090204" pitchFamily="34" charset="0"/>
                <a:cs typeface="Arial" panose="020B0604020202090204" pitchFamily="34" charset="0"/>
              </a:rPr>
              <a:t>Processed Data</a:t>
            </a:r>
            <a:endParaRPr lang="en-US" b="1" dirty="0">
              <a:solidFill>
                <a:srgbClr val="C00000"/>
              </a:solidFill>
              <a:latin typeface="Arial" panose="020B0604020202090204" pitchFamily="34" charset="0"/>
              <a:cs typeface="Arial" panose="020B0604020202090204" pitchFamily="34" charset="0"/>
            </a:endParaRPr>
          </a:p>
          <a:p>
            <a:pPr marL="0" lvl="0" indent="0" algn="just" defTabSz="457200">
              <a:lnSpc>
                <a:spcPct val="100000"/>
              </a:lnSpc>
              <a:spcBef>
                <a:spcPts val="0"/>
              </a:spcBef>
              <a:buNone/>
            </a:pPr>
            <a:r>
              <a:rPr lang="en-US" dirty="0">
                <a:solidFill>
                  <a:srgbClr val="000000"/>
                </a:solidFill>
                <a:latin typeface="Arial" panose="020B0604020202090204" pitchFamily="34" charset="0"/>
                <a:cs typeface="Arial" panose="020B0604020202090204" pitchFamily="34" charset="0"/>
              </a:rPr>
              <a:t>• Data that is ready for analysis</a:t>
            </a:r>
            <a:endParaRPr lang="en-US" dirty="0">
              <a:solidFill>
                <a:srgbClr val="000000"/>
              </a:solidFill>
              <a:latin typeface="Arial" panose="020B0604020202090204" pitchFamily="34" charset="0"/>
              <a:cs typeface="Arial" panose="020B0604020202090204" pitchFamily="34" charset="0"/>
            </a:endParaRPr>
          </a:p>
          <a:p>
            <a:pPr marL="0" lvl="0" indent="0" algn="just" defTabSz="457200">
              <a:lnSpc>
                <a:spcPct val="100000"/>
              </a:lnSpc>
              <a:spcBef>
                <a:spcPts val="0"/>
              </a:spcBef>
              <a:buNone/>
            </a:pPr>
            <a:r>
              <a:rPr lang="en-US" dirty="0">
                <a:solidFill>
                  <a:srgbClr val="000000"/>
                </a:solidFill>
                <a:latin typeface="Arial" panose="020B0604020202090204" pitchFamily="34" charset="0"/>
                <a:cs typeface="Arial" panose="020B0604020202090204" pitchFamily="34" charset="0"/>
              </a:rPr>
              <a:t>• Processing can include merging, </a:t>
            </a:r>
            <a:r>
              <a:rPr lang="en-US" dirty="0" err="1">
                <a:solidFill>
                  <a:srgbClr val="000000"/>
                </a:solidFill>
                <a:latin typeface="Arial" panose="020B0604020202090204" pitchFamily="34" charset="0"/>
                <a:cs typeface="Arial" panose="020B0604020202090204" pitchFamily="34" charset="0"/>
              </a:rPr>
              <a:t>subsetting</a:t>
            </a:r>
            <a:r>
              <a:rPr lang="en-US" dirty="0">
                <a:solidFill>
                  <a:srgbClr val="000000"/>
                </a:solidFill>
                <a:latin typeface="Arial" panose="020B0604020202090204" pitchFamily="34" charset="0"/>
                <a:cs typeface="Arial" panose="020B0604020202090204" pitchFamily="34" charset="0"/>
              </a:rPr>
              <a:t>, transforming etc.</a:t>
            </a:r>
            <a:endParaRPr lang="en-US" dirty="0">
              <a:solidFill>
                <a:srgbClr val="000000"/>
              </a:solidFill>
              <a:latin typeface="Arial" panose="020B0604020202090204" pitchFamily="34" charset="0"/>
              <a:cs typeface="Arial" panose="020B0604020202090204" pitchFamily="34" charset="0"/>
            </a:endParaRPr>
          </a:p>
          <a:p>
            <a:pPr marL="0" lvl="0" indent="0" algn="just" defTabSz="457200">
              <a:lnSpc>
                <a:spcPct val="100000"/>
              </a:lnSpc>
              <a:spcBef>
                <a:spcPts val="0"/>
              </a:spcBef>
              <a:buNone/>
            </a:pPr>
            <a:r>
              <a:rPr lang="en-US" dirty="0">
                <a:solidFill>
                  <a:srgbClr val="000000"/>
                </a:solidFill>
                <a:latin typeface="Arial" panose="020B0604020202090204" pitchFamily="34" charset="0"/>
                <a:cs typeface="Arial" panose="020B0604020202090204" pitchFamily="34" charset="0"/>
              </a:rPr>
              <a:t>• There may be standards for processing</a:t>
            </a:r>
            <a:endParaRPr lang="en-US" dirty="0">
              <a:solidFill>
                <a:srgbClr val="000000"/>
              </a:solidFill>
              <a:latin typeface="Arial" panose="020B0604020202090204" pitchFamily="34" charset="0"/>
              <a:cs typeface="Arial" panose="020B0604020202090204" pitchFamily="34" charset="0"/>
            </a:endParaRPr>
          </a:p>
          <a:p>
            <a:pPr marL="0" lvl="0" indent="0" algn="just" defTabSz="457200">
              <a:lnSpc>
                <a:spcPct val="100000"/>
              </a:lnSpc>
              <a:spcBef>
                <a:spcPts val="0"/>
              </a:spcBef>
              <a:buNone/>
            </a:pPr>
            <a:r>
              <a:rPr lang="en-US" dirty="0">
                <a:solidFill>
                  <a:srgbClr val="000000"/>
                </a:solidFill>
                <a:latin typeface="Arial" panose="020B0604020202090204" pitchFamily="34" charset="0"/>
                <a:cs typeface="Arial" panose="020B0604020202090204" pitchFamily="34" charset="0"/>
              </a:rPr>
              <a:t>• All processing steps should be recorded.</a:t>
            </a:r>
            <a:endParaRPr lang="en-US" dirty="0">
              <a:solidFill>
                <a:srgbClr val="000000"/>
              </a:solidFill>
              <a:latin typeface="Arial" panose="020B0604020202090204" pitchFamily="34" charset="0"/>
              <a:cs typeface="Arial" panose="020B0604020202090204" pitchFamily="34" charset="0"/>
            </a:endParaRPr>
          </a:p>
          <a:p>
            <a:endParaRPr lang="en-US" dirty="0"/>
          </a:p>
        </p:txBody>
      </p:sp>
      <p:sp>
        <p:nvSpPr>
          <p:cNvPr id="3" name="Slide Number Placeholder 2"/>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stretch>
            <a:fillRect/>
          </a:stretch>
        </p:blipFill>
        <p:spPr>
          <a:xfrm>
            <a:off x="905587" y="1739318"/>
            <a:ext cx="7855414" cy="4282584"/>
          </a:xfrm>
          <a:prstGeom prst="rect">
            <a:avLst/>
          </a:prstGeom>
        </p:spPr>
      </p:pic>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
        <p:nvSpPr>
          <p:cNvPr id="5" name="Title 4"/>
          <p:cNvSpPr>
            <a:spLocks noGrp="1"/>
          </p:cNvSpPr>
          <p:nvPr>
            <p:ph type="title"/>
          </p:nvPr>
        </p:nvSpPr>
        <p:spPr>
          <a:xfrm>
            <a:off x="191086" y="519941"/>
            <a:ext cx="3790071" cy="1325563"/>
          </a:xfrm>
        </p:spPr>
        <p:txBody>
          <a:bodyPr>
            <a:normAutofit fontScale="90000"/>
          </a:bodyPr>
          <a:lstStyle/>
          <a:p>
            <a:r>
              <a:rPr lang="en-US" b="1" dirty="0" smtClean="0"/>
              <a:t>Data </a:t>
            </a:r>
            <a:br>
              <a:rPr lang="en-US" b="1" dirty="0" smtClean="0"/>
            </a:br>
            <a:r>
              <a:rPr lang="en-US" b="1" dirty="0" smtClean="0"/>
              <a:t>Processing</a:t>
            </a:r>
            <a:br>
              <a:rPr lang="en-US" b="1" dirty="0" smtClean="0"/>
            </a:br>
            <a:endParaRPr lang="en-US" b="1" dirty="0"/>
          </a:p>
        </p:txBody>
      </p:sp>
      <p:grpSp>
        <p:nvGrpSpPr>
          <p:cNvPr id="16" name="Group 15"/>
          <p:cNvGrpSpPr/>
          <p:nvPr/>
        </p:nvGrpSpPr>
        <p:grpSpPr>
          <a:xfrm>
            <a:off x="3474720" y="439591"/>
            <a:ext cx="6200335" cy="2514182"/>
            <a:chOff x="5153465" y="517068"/>
            <a:chExt cx="6200335" cy="2514182"/>
          </a:xfrm>
        </p:grpSpPr>
        <p:pic>
          <p:nvPicPr>
            <p:cNvPr id="8" name="Picture 7"/>
            <p:cNvPicPr>
              <a:picLocks noChangeAspect="1"/>
            </p:cNvPicPr>
            <p:nvPr/>
          </p:nvPicPr>
          <p:blipFill>
            <a:blip r:embed="rId2"/>
            <a:stretch>
              <a:fillRect/>
            </a:stretch>
          </p:blipFill>
          <p:spPr>
            <a:xfrm>
              <a:off x="5153465" y="517068"/>
              <a:ext cx="6200335" cy="1565585"/>
            </a:xfrm>
            <a:prstGeom prst="rect">
              <a:avLst/>
            </a:prstGeom>
          </p:spPr>
        </p:pic>
        <p:cxnSp>
          <p:nvCxnSpPr>
            <p:cNvPr id="10" name="Straight Arrow Connector 9"/>
            <p:cNvCxnSpPr/>
            <p:nvPr/>
          </p:nvCxnSpPr>
          <p:spPr>
            <a:xfrm>
              <a:off x="7216726" y="2082653"/>
              <a:ext cx="14068" cy="9485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653995" y="4820552"/>
            <a:ext cx="5142003" cy="1900923"/>
            <a:chOff x="2680937" y="4900467"/>
            <a:chExt cx="5142003" cy="1900923"/>
          </a:xfrm>
        </p:grpSpPr>
        <p:pic>
          <p:nvPicPr>
            <p:cNvPr id="7" name="Picture 6"/>
            <p:cNvPicPr>
              <a:picLocks noChangeAspect="1"/>
            </p:cNvPicPr>
            <p:nvPr/>
          </p:nvPicPr>
          <p:blipFill>
            <a:blip r:embed="rId3"/>
            <a:stretch>
              <a:fillRect/>
            </a:stretch>
          </p:blipFill>
          <p:spPr>
            <a:xfrm>
              <a:off x="2680937" y="5372347"/>
              <a:ext cx="5142003" cy="1429043"/>
            </a:xfrm>
            <a:prstGeom prst="rect">
              <a:avLst/>
            </a:prstGeom>
          </p:spPr>
        </p:pic>
        <p:cxnSp>
          <p:nvCxnSpPr>
            <p:cNvPr id="12" name="Straight Arrow Connector 11"/>
            <p:cNvCxnSpPr/>
            <p:nvPr/>
          </p:nvCxnSpPr>
          <p:spPr>
            <a:xfrm flipH="1" flipV="1">
              <a:off x="4833294" y="4900467"/>
              <a:ext cx="5992" cy="5284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8761001" y="3424657"/>
            <a:ext cx="2715065" cy="923330"/>
          </a:xfrm>
          <a:prstGeom prst="rect">
            <a:avLst/>
          </a:prstGeom>
        </p:spPr>
        <p:txBody>
          <a:bodyPr wrap="square">
            <a:spAutoFit/>
          </a:bodyPr>
          <a:lstStyle/>
          <a:p>
            <a:r>
              <a:rPr lang="en-US" dirty="0"/>
              <a:t>Explicit steps and exact recipe to get through 1 - 3 (</a:t>
            </a:r>
            <a:r>
              <a:rPr lang="en-US" b="1" dirty="0"/>
              <a:t>instruction list</a:t>
            </a:r>
            <a:r>
              <a:rPr lang="en-US" dirty="0"/>
              <a:t>)</a:t>
            </a:r>
            <a:endParaRPr lang="en-US" dirty="0"/>
          </a:p>
        </p:txBody>
      </p:sp>
      <p:sp>
        <p:nvSpPr>
          <p:cNvPr id="19" name="Rectangle 18"/>
          <p:cNvSpPr/>
          <p:nvPr/>
        </p:nvSpPr>
        <p:spPr>
          <a:xfrm>
            <a:off x="8472385" y="4584780"/>
            <a:ext cx="3722664" cy="1200329"/>
          </a:xfrm>
          <a:prstGeom prst="rect">
            <a:avLst/>
          </a:prstGeom>
        </p:spPr>
        <p:txBody>
          <a:bodyPr wrap="square">
            <a:spAutoFit/>
          </a:bodyPr>
          <a:lstStyle/>
          <a:p>
            <a:r>
              <a:rPr lang="en-US" dirty="0"/>
              <a:t>•The programming script i.e. R script</a:t>
            </a:r>
            <a:endParaRPr lang="en-US" dirty="0"/>
          </a:p>
          <a:p>
            <a:r>
              <a:rPr lang="en-US" dirty="0"/>
              <a:t>•The </a:t>
            </a:r>
            <a:r>
              <a:rPr lang="en-US" dirty="0" err="1"/>
              <a:t>inputfor</a:t>
            </a:r>
            <a:r>
              <a:rPr lang="en-US" dirty="0"/>
              <a:t> the script –raw data</a:t>
            </a:r>
            <a:endParaRPr lang="en-US" dirty="0"/>
          </a:p>
          <a:p>
            <a:r>
              <a:rPr lang="en-US" dirty="0"/>
              <a:t>•The </a:t>
            </a:r>
            <a:r>
              <a:rPr lang="en-US" dirty="0" err="1"/>
              <a:t>outputwill</a:t>
            </a:r>
            <a:r>
              <a:rPr lang="en-US" dirty="0"/>
              <a:t> be the processed –tidy data set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ircle(in)">
                                      <p:cBhvr>
                                        <p:cTn id="13" dur="20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down)">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590" y="-55334"/>
            <a:ext cx="10515600" cy="1011937"/>
          </a:xfrm>
        </p:spPr>
        <p:txBody>
          <a:bodyPr/>
          <a:lstStyle/>
          <a:p>
            <a:pPr algn="ctr"/>
            <a:r>
              <a:rPr lang="en-US" b="1" dirty="0" smtClean="0">
                <a:solidFill>
                  <a:srgbClr val="002060"/>
                </a:solidFill>
              </a:rPr>
              <a:t>Getting Data</a:t>
            </a:r>
            <a:endParaRPr lang="en-US" b="1" dirty="0">
              <a:solidFill>
                <a:srgbClr val="002060"/>
              </a:solidFill>
            </a:endParaRPr>
          </a:p>
        </p:txBody>
      </p:sp>
      <p:sp>
        <p:nvSpPr>
          <p:cNvPr id="3" name="Content Placeholder 2"/>
          <p:cNvSpPr>
            <a:spLocks noGrp="1"/>
          </p:cNvSpPr>
          <p:nvPr>
            <p:ph idx="1"/>
          </p:nvPr>
        </p:nvSpPr>
        <p:spPr>
          <a:xfrm>
            <a:off x="433753" y="2855742"/>
            <a:ext cx="11071273" cy="3742007"/>
          </a:xfrm>
        </p:spPr>
        <p:txBody>
          <a:bodyPr/>
          <a:lstStyle/>
          <a:p>
            <a:pPr marL="0" indent="0" algn="just">
              <a:buNone/>
            </a:pPr>
            <a:r>
              <a:rPr lang="en-US" dirty="0" smtClean="0"/>
              <a:t>Data can be acquired for a data science project by many different means. </a:t>
            </a:r>
            <a:endParaRPr lang="en-US" dirty="0" smtClean="0"/>
          </a:p>
          <a:p>
            <a:pPr marL="0" indent="0" algn="just">
              <a:buNone/>
            </a:pPr>
            <a:r>
              <a:rPr lang="en-US" dirty="0" smtClean="0"/>
              <a:t>Some ways of acquiring data:</a:t>
            </a:r>
            <a:endParaRPr lang="en-US" dirty="0" smtClean="0"/>
          </a:p>
          <a:p>
            <a:pPr lvl="1" algn="just">
              <a:buFont typeface="Wingdings" panose="05000000000000000000" pitchFamily="2" charset="2"/>
              <a:buChar char="ü"/>
            </a:pPr>
            <a:r>
              <a:rPr lang="en-US" sz="2800" dirty="0" smtClean="0"/>
              <a:t>using data portals </a:t>
            </a:r>
            <a:endParaRPr lang="en-US" sz="2800" dirty="0" smtClean="0"/>
          </a:p>
          <a:p>
            <a:pPr lvl="1" algn="just">
              <a:buFont typeface="Wingdings" panose="05000000000000000000" pitchFamily="2" charset="2"/>
              <a:buChar char="ü"/>
            </a:pPr>
            <a:r>
              <a:rPr lang="en-US" sz="2800" dirty="0" smtClean="0"/>
              <a:t>submitting Freedom of Information requests </a:t>
            </a:r>
            <a:endParaRPr lang="en-US" sz="2800" dirty="0" smtClean="0"/>
          </a:p>
          <a:p>
            <a:pPr lvl="1" algn="just">
              <a:buFont typeface="Wingdings" panose="05000000000000000000" pitchFamily="2" charset="2"/>
              <a:buChar char="ü"/>
            </a:pPr>
            <a:r>
              <a:rPr lang="en-US" sz="2800" dirty="0" smtClean="0"/>
              <a:t>government cooperation </a:t>
            </a:r>
            <a:endParaRPr lang="en-US" sz="2800" dirty="0" smtClean="0"/>
          </a:p>
          <a:p>
            <a:pPr lvl="1" algn="just">
              <a:buFont typeface="Wingdings" panose="05000000000000000000" pitchFamily="2" charset="2"/>
              <a:buChar char="ü"/>
            </a:pPr>
            <a:r>
              <a:rPr lang="en-US" sz="2800" dirty="0" smtClean="0"/>
              <a:t>data scraping</a:t>
            </a:r>
            <a:endParaRPr lang="en-US" sz="2800" dirty="0" smtClean="0"/>
          </a:p>
          <a:p>
            <a:pPr lvl="1" algn="just">
              <a:buFont typeface="Wingdings" panose="05000000000000000000" pitchFamily="2" charset="2"/>
              <a:buChar char="ü"/>
            </a:pPr>
            <a:r>
              <a:rPr lang="en-US" sz="2800" dirty="0" smtClean="0"/>
              <a:t>use technology to bridge the gap between how information is shared and what is necessary for project.</a:t>
            </a:r>
            <a:endParaRPr lang="en-US" sz="2800" dirty="0"/>
          </a:p>
        </p:txBody>
      </p:sp>
      <p:sp>
        <p:nvSpPr>
          <p:cNvPr id="4" name="Rectangle 3"/>
          <p:cNvSpPr/>
          <p:nvPr/>
        </p:nvSpPr>
        <p:spPr>
          <a:xfrm>
            <a:off x="433753" y="834130"/>
            <a:ext cx="11411243" cy="1815882"/>
          </a:xfrm>
          <a:prstGeom prst="rect">
            <a:avLst/>
          </a:prstGeom>
          <a:solidFill>
            <a:schemeClr val="accent3">
              <a:lumMod val="40000"/>
              <a:lumOff val="60000"/>
            </a:schemeClr>
          </a:solidFill>
        </p:spPr>
        <p:txBody>
          <a:bodyPr wrap="square">
            <a:spAutoFit/>
          </a:bodyPr>
          <a:lstStyle/>
          <a:p>
            <a:r>
              <a:rPr lang="en-US" sz="2800" dirty="0"/>
              <a:t>Before you can even think about putting your data to work, you have to figure out how you’re going to obtain all the data you need.</a:t>
            </a:r>
            <a:endParaRPr lang="en-US" sz="2800" dirty="0"/>
          </a:p>
          <a:p>
            <a:r>
              <a:rPr lang="en-US" sz="2800" dirty="0"/>
              <a:t>Data is either collected </a:t>
            </a:r>
            <a:r>
              <a:rPr lang="en-US" sz="2800" dirty="0" smtClean="0"/>
              <a:t>(</a:t>
            </a:r>
            <a:r>
              <a:rPr lang="en-US" sz="2800" dirty="0" err="1" smtClean="0"/>
              <a:t>i</a:t>
            </a:r>
            <a:r>
              <a:rPr lang="en-US" sz="2800" dirty="0" smtClean="0"/>
              <a:t>) </a:t>
            </a:r>
            <a:r>
              <a:rPr lang="en-US" sz="2800" b="1" dirty="0" smtClean="0"/>
              <a:t>slowly </a:t>
            </a:r>
            <a:r>
              <a:rPr lang="en-US" sz="2800" b="1" dirty="0"/>
              <a:t>over time </a:t>
            </a:r>
            <a:r>
              <a:rPr lang="en-US" sz="2800" dirty="0"/>
              <a:t>as it becomes available to a database you set up, or </a:t>
            </a:r>
            <a:r>
              <a:rPr lang="en-US" sz="2800" dirty="0" smtClean="0"/>
              <a:t>(ii) </a:t>
            </a:r>
            <a:r>
              <a:rPr lang="en-US" sz="2800" b="1" dirty="0" smtClean="0"/>
              <a:t>downloaded </a:t>
            </a:r>
            <a:r>
              <a:rPr lang="en-US" sz="2800" b="1" dirty="0"/>
              <a:t>from a source</a:t>
            </a:r>
            <a:r>
              <a:rPr lang="en-US" sz="2800" dirty="0"/>
              <a:t> of curated datasets.</a:t>
            </a:r>
            <a:endParaRPr lang="en-US" sz="2800" dirty="0"/>
          </a:p>
        </p:txBody>
      </p:sp>
      <p:sp>
        <p:nvSpPr>
          <p:cNvPr id="5" name="Slide Number Placeholder 4"/>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809" y="1"/>
            <a:ext cx="10515600" cy="1012874"/>
          </a:xfrm>
        </p:spPr>
        <p:txBody>
          <a:bodyPr/>
          <a:lstStyle/>
          <a:p>
            <a:pPr algn="ctr"/>
            <a:r>
              <a:rPr lang="en-US" b="1" dirty="0" smtClean="0">
                <a:solidFill>
                  <a:srgbClr val="002060"/>
                </a:solidFill>
              </a:rPr>
              <a:t>Data Portals</a:t>
            </a:r>
            <a:endParaRPr lang="en-US" b="1" dirty="0">
              <a:solidFill>
                <a:srgbClr val="002060"/>
              </a:solidFill>
            </a:endParaRPr>
          </a:p>
        </p:txBody>
      </p:sp>
      <p:sp>
        <p:nvSpPr>
          <p:cNvPr id="3" name="Content Placeholder 2"/>
          <p:cNvSpPr>
            <a:spLocks noGrp="1"/>
          </p:cNvSpPr>
          <p:nvPr>
            <p:ph idx="1"/>
          </p:nvPr>
        </p:nvSpPr>
        <p:spPr>
          <a:xfrm>
            <a:off x="120748" y="1136308"/>
            <a:ext cx="11705492" cy="5721692"/>
          </a:xfrm>
        </p:spPr>
        <p:txBody>
          <a:bodyPr>
            <a:normAutofit fontScale="85000" lnSpcReduction="10000"/>
          </a:bodyPr>
          <a:lstStyle/>
          <a:p>
            <a:pPr marL="0" indent="0">
              <a:buNone/>
            </a:pPr>
            <a:r>
              <a:rPr lang="en-US" dirty="0" smtClean="0"/>
              <a:t>Many countries have set up dedicated </a:t>
            </a:r>
            <a:r>
              <a:rPr lang="en-US" b="1" dirty="0" smtClean="0">
                <a:solidFill>
                  <a:schemeClr val="accent5">
                    <a:lumMod val="75000"/>
                  </a:schemeClr>
                </a:solidFill>
              </a:rPr>
              <a:t>open data </a:t>
            </a:r>
            <a:r>
              <a:rPr lang="en-US" dirty="0" smtClean="0"/>
              <a:t>portals. </a:t>
            </a:r>
            <a:endParaRPr lang="en-US" dirty="0" smtClean="0"/>
          </a:p>
          <a:p>
            <a:pPr lvl="1"/>
            <a:r>
              <a:rPr lang="en-US" dirty="0" smtClean="0"/>
              <a:t>published datasets and relevant metadata</a:t>
            </a:r>
            <a:endParaRPr lang="en-US" dirty="0" smtClean="0"/>
          </a:p>
          <a:p>
            <a:r>
              <a:rPr lang="en-US" dirty="0" smtClean="0"/>
              <a:t>Two indexes : </a:t>
            </a:r>
            <a:r>
              <a:rPr lang="en-US" b="1" dirty="0" smtClean="0">
                <a:solidFill>
                  <a:schemeClr val="accent5">
                    <a:lumMod val="75000"/>
                  </a:schemeClr>
                </a:solidFill>
              </a:rPr>
              <a:t>The Open Data Census </a:t>
            </a:r>
            <a:r>
              <a:rPr lang="en-US" dirty="0" smtClean="0"/>
              <a:t>and </a:t>
            </a:r>
            <a:r>
              <a:rPr lang="en-US" b="1" dirty="0" smtClean="0">
                <a:solidFill>
                  <a:schemeClr val="accent5">
                    <a:lumMod val="75000"/>
                  </a:schemeClr>
                </a:solidFill>
              </a:rPr>
              <a:t>datacatalogs.org</a:t>
            </a:r>
            <a:r>
              <a:rPr lang="en-US" dirty="0" smtClean="0"/>
              <a:t> </a:t>
            </a:r>
            <a:endParaRPr lang="en-US" dirty="0" smtClean="0"/>
          </a:p>
          <a:p>
            <a:r>
              <a:rPr lang="en-US" dirty="0" smtClean="0"/>
              <a:t>The </a:t>
            </a:r>
            <a:r>
              <a:rPr lang="en-US" b="1" dirty="0" smtClean="0">
                <a:solidFill>
                  <a:schemeClr val="accent5">
                    <a:lumMod val="75000"/>
                  </a:schemeClr>
                </a:solidFill>
              </a:rPr>
              <a:t>Guardian</a:t>
            </a:r>
            <a:r>
              <a:rPr lang="en-US" dirty="0" smtClean="0"/>
              <a:t> also provides a world government data search engine.</a:t>
            </a:r>
            <a:endParaRPr lang="en-US" dirty="0" smtClean="0"/>
          </a:p>
          <a:p>
            <a:r>
              <a:rPr lang="en-US" dirty="0" smtClean="0"/>
              <a:t>Comparative data - available from the data portals of the </a:t>
            </a:r>
            <a:r>
              <a:rPr lang="en-US" b="1" dirty="0" smtClean="0"/>
              <a:t>United Nations</a:t>
            </a:r>
            <a:r>
              <a:rPr lang="en-US" dirty="0" smtClean="0"/>
              <a:t>, </a:t>
            </a:r>
            <a:r>
              <a:rPr lang="en-US" b="1" dirty="0" smtClean="0"/>
              <a:t>World Bank</a:t>
            </a:r>
            <a:r>
              <a:rPr lang="en-US" dirty="0" smtClean="0"/>
              <a:t>, and </a:t>
            </a:r>
            <a:r>
              <a:rPr lang="en-US" b="1" dirty="0" smtClean="0"/>
              <a:t>World Health Organization</a:t>
            </a:r>
            <a:r>
              <a:rPr lang="en-US" dirty="0" smtClean="0"/>
              <a:t>. </a:t>
            </a:r>
            <a:endParaRPr lang="en-US" dirty="0" smtClean="0"/>
          </a:p>
          <a:p>
            <a:pPr marL="0" indent="0">
              <a:buNone/>
            </a:pPr>
            <a:r>
              <a:rPr lang="en-US" dirty="0" smtClean="0"/>
              <a:t>A lot of government data is indexed by ordinary web search engines. </a:t>
            </a:r>
            <a:endParaRPr lang="en-US" dirty="0" smtClean="0"/>
          </a:p>
          <a:p>
            <a:r>
              <a:rPr lang="en-US" dirty="0" smtClean="0"/>
              <a:t>The trick to finding this data is anticipating its file format. If you limit your searches to </a:t>
            </a:r>
            <a:r>
              <a:rPr lang="en-US" b="1" dirty="0" smtClean="0"/>
              <a:t>machine-readable file formats </a:t>
            </a:r>
            <a:r>
              <a:rPr lang="en-US" dirty="0" smtClean="0"/>
              <a:t>specific to the type of data you want (e.g. CSV or XLS for tabular data, SQL or DB for databases), your search results are likely to be relevant data. </a:t>
            </a:r>
            <a:endParaRPr lang="en-US" dirty="0" smtClean="0"/>
          </a:p>
          <a:p>
            <a:r>
              <a:rPr lang="en-US" dirty="0" smtClean="0"/>
              <a:t>Add "</a:t>
            </a:r>
            <a:r>
              <a:rPr lang="en-US" dirty="0" smtClean="0">
                <a:solidFill>
                  <a:srgbClr val="C00000"/>
                </a:solidFill>
              </a:rPr>
              <a:t>+</a:t>
            </a:r>
            <a:r>
              <a:rPr lang="en-US" dirty="0" err="1" smtClean="0">
                <a:solidFill>
                  <a:srgbClr val="C00000"/>
                </a:solidFill>
              </a:rPr>
              <a:t>filetype:extension</a:t>
            </a:r>
            <a:r>
              <a:rPr lang="en-US" dirty="0" smtClean="0"/>
              <a:t>" to your Google query to look for files with a specific extension, e.g. "</a:t>
            </a:r>
            <a:r>
              <a:rPr lang="en-US" dirty="0" smtClean="0">
                <a:solidFill>
                  <a:srgbClr val="C00000"/>
                </a:solidFill>
              </a:rPr>
              <a:t>+</a:t>
            </a:r>
            <a:r>
              <a:rPr lang="en-US" dirty="0" err="1" smtClean="0">
                <a:solidFill>
                  <a:srgbClr val="C00000"/>
                </a:solidFill>
              </a:rPr>
              <a:t>filetype:csv</a:t>
            </a:r>
            <a:r>
              <a:rPr lang="en-US" dirty="0" smtClean="0"/>
              <a:t>" to look for CSV files.</a:t>
            </a:r>
            <a:endParaRPr lang="en-US" dirty="0" smtClean="0"/>
          </a:p>
          <a:p>
            <a:endParaRPr lang="en-US" dirty="0" smtClean="0"/>
          </a:p>
          <a:p>
            <a:r>
              <a:rPr lang="en-US" dirty="0" smtClean="0"/>
              <a:t>Check the </a:t>
            </a:r>
            <a:r>
              <a:rPr lang="en-US" b="1" dirty="0" smtClean="0">
                <a:solidFill>
                  <a:schemeClr val="accent5">
                    <a:lumMod val="75000"/>
                  </a:schemeClr>
                </a:solidFill>
              </a:rPr>
              <a:t>Open Knowledge Foundation's Data Hub</a:t>
            </a:r>
            <a:r>
              <a:rPr lang="en-US" dirty="0" smtClean="0"/>
              <a:t>, "a community-run catalogue of useful sets of data on the Internet", to see if anyone else has put up the data you're looking for.</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553" t="12933" r="41386" b="7067"/>
          <a:stretch>
            <a:fillRect/>
          </a:stretch>
        </p:blipFill>
        <p:spPr>
          <a:xfrm>
            <a:off x="5423095" y="154744"/>
            <a:ext cx="6597747" cy="5111104"/>
          </a:xfrm>
          <a:prstGeom prst="rect">
            <a:avLst/>
          </a:prstGeom>
          <a:ln>
            <a:solidFill>
              <a:srgbClr val="0070C0"/>
            </a:solidFill>
          </a:ln>
        </p:spPr>
      </p:pic>
      <p:pic>
        <p:nvPicPr>
          <p:cNvPr id="5" name="Picture 4"/>
          <p:cNvPicPr>
            <a:picLocks noChangeAspect="1"/>
          </p:cNvPicPr>
          <p:nvPr/>
        </p:nvPicPr>
        <p:blipFill rotWithShape="1">
          <a:blip r:embed="rId2"/>
          <a:srcRect l="10067" t="13703" r="42576" b="5913"/>
          <a:stretch>
            <a:fillRect/>
          </a:stretch>
        </p:blipFill>
        <p:spPr>
          <a:xfrm>
            <a:off x="393895" y="773722"/>
            <a:ext cx="6161650" cy="5880296"/>
          </a:xfrm>
          <a:prstGeom prst="rect">
            <a:avLst/>
          </a:prstGeom>
          <a:ln>
            <a:solidFill>
              <a:schemeClr val="accent6"/>
            </a:solidFill>
          </a:ln>
        </p:spPr>
      </p:pic>
      <p:sp>
        <p:nvSpPr>
          <p:cNvPr id="6" name="Slide Number Placeholder 5"/>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449"/>
            <a:ext cx="10515600" cy="704020"/>
          </a:xfrm>
        </p:spPr>
        <p:txBody>
          <a:bodyPr/>
          <a:lstStyle/>
          <a:p>
            <a:pPr algn="ctr"/>
            <a:r>
              <a:rPr lang="en-US" b="1" dirty="0" smtClean="0">
                <a:solidFill>
                  <a:srgbClr val="002060"/>
                </a:solidFill>
              </a:rPr>
              <a:t>Open Data</a:t>
            </a:r>
            <a:endParaRPr lang="en-US" b="1" dirty="0">
              <a:solidFill>
                <a:srgbClr val="002060"/>
              </a:solidFill>
            </a:endParaRPr>
          </a:p>
        </p:txBody>
      </p:sp>
      <p:sp>
        <p:nvSpPr>
          <p:cNvPr id="3" name="Content Placeholder 2"/>
          <p:cNvSpPr>
            <a:spLocks noGrp="1"/>
          </p:cNvSpPr>
          <p:nvPr>
            <p:ph idx="1"/>
          </p:nvPr>
        </p:nvSpPr>
        <p:spPr>
          <a:xfrm>
            <a:off x="627184" y="1081909"/>
            <a:ext cx="11147473" cy="5079365"/>
          </a:xfrm>
        </p:spPr>
        <p:txBody>
          <a:bodyPr>
            <a:normAutofit/>
          </a:bodyPr>
          <a:lstStyle/>
          <a:p>
            <a:pPr algn="just"/>
            <a:r>
              <a:rPr lang="en-US" b="1" dirty="0"/>
              <a:t>Open data </a:t>
            </a:r>
            <a:r>
              <a:rPr lang="en-US" dirty="0"/>
              <a:t>is data that is made </a:t>
            </a:r>
            <a:r>
              <a:rPr lang="en-US" dirty="0">
                <a:solidFill>
                  <a:srgbClr val="0070C0"/>
                </a:solidFill>
              </a:rPr>
              <a:t>freely</a:t>
            </a:r>
            <a:r>
              <a:rPr lang="en-US" dirty="0"/>
              <a:t> and </a:t>
            </a:r>
            <a:r>
              <a:rPr lang="en-US" dirty="0" smtClean="0">
                <a:solidFill>
                  <a:srgbClr val="0070C0"/>
                </a:solidFill>
              </a:rPr>
              <a:t>easily available </a:t>
            </a:r>
            <a:r>
              <a:rPr lang="en-US" dirty="0" smtClean="0"/>
              <a:t>to </a:t>
            </a:r>
            <a:r>
              <a:rPr lang="en-US" dirty="0"/>
              <a:t>anyone to use, reuse and distribute</a:t>
            </a:r>
            <a:r>
              <a:rPr lang="en-US" dirty="0" smtClean="0"/>
              <a:t>.</a:t>
            </a:r>
            <a:endParaRPr lang="en-US" dirty="0" smtClean="0"/>
          </a:p>
          <a:p>
            <a:pPr algn="just"/>
            <a:r>
              <a:rPr lang="en-US" dirty="0">
                <a:solidFill>
                  <a:srgbClr val="333333"/>
                </a:solidFill>
              </a:rPr>
              <a:t>The </a:t>
            </a:r>
            <a:r>
              <a:rPr lang="en-US" dirty="0">
                <a:solidFill>
                  <a:srgbClr val="4183C4"/>
                </a:solidFill>
                <a:hlinkClick r:id="rId1"/>
              </a:rPr>
              <a:t>Open Knowledge Foundation</a:t>
            </a:r>
            <a:r>
              <a:rPr lang="en-US" dirty="0">
                <a:solidFill>
                  <a:srgbClr val="333333"/>
                </a:solidFill>
              </a:rPr>
              <a:t>, an organization dedicated to bringing “openness” to the mainstream, defines the following key factors that make data “open”:</a:t>
            </a:r>
            <a:endParaRPr lang="en-US" dirty="0">
              <a:solidFill>
                <a:srgbClr val="333333"/>
              </a:solidFill>
            </a:endParaRPr>
          </a:p>
          <a:p>
            <a:pPr lvl="1" algn="just"/>
            <a:r>
              <a:rPr lang="en-US" b="1" dirty="0">
                <a:solidFill>
                  <a:srgbClr val="333333"/>
                </a:solidFill>
              </a:rPr>
              <a:t>Access &amp; availability</a:t>
            </a:r>
            <a:r>
              <a:rPr lang="en-US" dirty="0">
                <a:solidFill>
                  <a:srgbClr val="333333"/>
                </a:solidFill>
              </a:rPr>
              <a:t> - data is available to all in a convenient and modifiable form</a:t>
            </a:r>
            <a:endParaRPr lang="en-US" dirty="0">
              <a:solidFill>
                <a:srgbClr val="333333"/>
              </a:solidFill>
            </a:endParaRPr>
          </a:p>
          <a:p>
            <a:pPr lvl="1" algn="just"/>
            <a:r>
              <a:rPr lang="en-US" b="1" dirty="0">
                <a:solidFill>
                  <a:srgbClr val="333333"/>
                </a:solidFill>
              </a:rPr>
              <a:t>Re-use &amp; redistribution</a:t>
            </a:r>
            <a:r>
              <a:rPr lang="en-US" dirty="0">
                <a:solidFill>
                  <a:srgbClr val="333333"/>
                </a:solidFill>
              </a:rPr>
              <a:t> - terms of use allow for reusing, remixing and redistributing the data</a:t>
            </a:r>
            <a:endParaRPr lang="en-US" dirty="0">
              <a:solidFill>
                <a:srgbClr val="333333"/>
              </a:solidFill>
            </a:endParaRPr>
          </a:p>
          <a:p>
            <a:pPr lvl="1" algn="just"/>
            <a:r>
              <a:rPr lang="en-US" b="1" dirty="0">
                <a:solidFill>
                  <a:srgbClr val="333333"/>
                </a:solidFill>
              </a:rPr>
              <a:t>Universal participation</a:t>
            </a:r>
            <a:r>
              <a:rPr lang="en-US" dirty="0">
                <a:solidFill>
                  <a:srgbClr val="333333"/>
                </a:solidFill>
              </a:rPr>
              <a:t> - there are no restrictions on who may do any of the above with the data</a:t>
            </a:r>
            <a:endParaRPr lang="en-US" dirty="0">
              <a:solidFill>
                <a:srgbClr val="333333"/>
              </a:solidFill>
            </a:endParaRPr>
          </a:p>
          <a:p>
            <a:pPr algn="just"/>
            <a:r>
              <a:rPr lang="en-US" dirty="0">
                <a:solidFill>
                  <a:srgbClr val="333333"/>
                </a:solidFill>
              </a:rPr>
              <a:t>Similarly, the </a:t>
            </a:r>
            <a:r>
              <a:rPr lang="en-US" dirty="0">
                <a:solidFill>
                  <a:srgbClr val="4183C4"/>
                </a:solidFill>
                <a:hlinkClick r:id="rId2"/>
              </a:rPr>
              <a:t>FAIR research principles</a:t>
            </a:r>
            <a:r>
              <a:rPr lang="en-US" dirty="0">
                <a:solidFill>
                  <a:srgbClr val="333333"/>
                </a:solidFill>
              </a:rPr>
              <a:t> advocate for </a:t>
            </a:r>
            <a:r>
              <a:rPr lang="en-US" b="1" dirty="0">
                <a:solidFill>
                  <a:srgbClr val="333333"/>
                </a:solidFill>
              </a:rPr>
              <a:t>Findable, Accessible, Interoperable, and Reusable</a:t>
            </a:r>
            <a:r>
              <a:rPr lang="en-US" dirty="0">
                <a:solidFill>
                  <a:srgbClr val="333333"/>
                </a:solidFill>
              </a:rPr>
              <a:t> data.</a:t>
            </a:r>
            <a:endParaRPr lang="en-US" dirty="0">
              <a:solidFill>
                <a:srgbClr val="333333"/>
              </a:solidFill>
            </a:endParaRP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
        <p:nvSpPr>
          <p:cNvPr id="5" name="Rectangle 4"/>
          <p:cNvSpPr/>
          <p:nvPr/>
        </p:nvSpPr>
        <p:spPr>
          <a:xfrm>
            <a:off x="1593166" y="6335532"/>
            <a:ext cx="8389034" cy="369332"/>
          </a:xfrm>
          <a:prstGeom prst="rect">
            <a:avLst/>
          </a:prstGeom>
        </p:spPr>
        <p:txBody>
          <a:bodyPr wrap="square">
            <a:spAutoFit/>
          </a:bodyPr>
          <a:lstStyle/>
          <a:p>
            <a:r>
              <a:rPr lang="en-US" dirty="0">
                <a:hlinkClick r:id="rId3"/>
              </a:rPr>
              <a:t>https://</a:t>
            </a:r>
            <a:r>
              <a:rPr lang="en-US" dirty="0" smtClean="0">
                <a:hlinkClick r:id="rId3"/>
              </a:rPr>
              <a:t>mozillascience.github.io/open-data-primers/1-open-data-what.html</a:t>
            </a:r>
            <a:r>
              <a:rPr lang="en-US" dirty="0" smtClean="0"/>
              <a:t> </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Free: Datasets List</a:t>
            </a:r>
            <a:endParaRPr lang="en-US" b="1" dirty="0"/>
          </a:p>
        </p:txBody>
      </p:sp>
      <p:sp>
        <p:nvSpPr>
          <p:cNvPr id="3" name="Content Placeholder 2"/>
          <p:cNvSpPr>
            <a:spLocks noGrp="1"/>
          </p:cNvSpPr>
          <p:nvPr>
            <p:ph idx="1"/>
          </p:nvPr>
        </p:nvSpPr>
        <p:spPr/>
        <p:txBody>
          <a:bodyPr/>
          <a:lstStyle/>
          <a:p>
            <a:r>
              <a:rPr lang="en-US" dirty="0">
                <a:hlinkClick r:id="rId1"/>
              </a:rPr>
              <a:t>https://</a:t>
            </a:r>
            <a:r>
              <a:rPr lang="en-US" dirty="0" smtClean="0">
                <a:hlinkClick r:id="rId1"/>
              </a:rPr>
              <a:t>elitedatascience.com/datasets</a:t>
            </a:r>
            <a:r>
              <a:rPr lang="en-US" dirty="0" smtClean="0"/>
              <a:t> </a:t>
            </a:r>
            <a:endParaRPr lang="en-US" dirty="0" smtClean="0"/>
          </a:p>
          <a:p>
            <a:r>
              <a:rPr lang="en-US" dirty="0">
                <a:hlinkClick r:id="rId2"/>
              </a:rPr>
              <a:t>https://</a:t>
            </a:r>
            <a:r>
              <a:rPr lang="en-US" dirty="0" smtClean="0">
                <a:hlinkClick r:id="rId2"/>
              </a:rPr>
              <a:t>www.kaggle.com/datasets</a:t>
            </a:r>
            <a:r>
              <a:rPr lang="en-US" dirty="0" smtClean="0"/>
              <a:t> </a:t>
            </a:r>
            <a:endParaRPr lang="en-US" dirty="0" smtClean="0"/>
          </a:p>
          <a:p>
            <a:r>
              <a:rPr lang="en-US" dirty="0">
                <a:hlinkClick r:id="rId3"/>
              </a:rPr>
              <a:t>https://www.dataquest.io/blog/free-datasets-for-projects</a:t>
            </a:r>
            <a:r>
              <a:rPr lang="en-US" dirty="0" smtClean="0">
                <a:hlinkClick r:id="rId3"/>
              </a:rPr>
              <a:t>/</a:t>
            </a:r>
            <a:r>
              <a:rPr lang="en-US" dirty="0" smtClean="0"/>
              <a:t> </a:t>
            </a:r>
            <a:endParaRPr lang="en-US" dirty="0" smtClean="0"/>
          </a:p>
          <a:p>
            <a:r>
              <a:rPr lang="en-US" dirty="0">
                <a:hlinkClick r:id="rId4"/>
              </a:rPr>
              <a:t>https://</a:t>
            </a:r>
            <a:r>
              <a:rPr lang="en-US" dirty="0" smtClean="0">
                <a:hlinkClick r:id="rId4"/>
              </a:rPr>
              <a:t>archive.ics.uci.edu/ml/datasets.html</a:t>
            </a:r>
            <a:r>
              <a:rPr lang="en-US" dirty="0" smtClean="0"/>
              <a:t> </a:t>
            </a:r>
            <a:endParaRPr lang="en-US" dirty="0"/>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386" y="0"/>
            <a:ext cx="10515600" cy="942535"/>
          </a:xfrm>
        </p:spPr>
        <p:txBody>
          <a:bodyPr/>
          <a:lstStyle/>
          <a:p>
            <a:pPr algn="ctr"/>
            <a:r>
              <a:rPr lang="en-US" b="1" dirty="0" smtClean="0">
                <a:solidFill>
                  <a:srgbClr val="002060"/>
                </a:solidFill>
              </a:rPr>
              <a:t>APIs</a:t>
            </a:r>
            <a:endParaRPr lang="en-US" b="1" dirty="0">
              <a:solidFill>
                <a:srgbClr val="002060"/>
              </a:solidFill>
            </a:endParaRPr>
          </a:p>
        </p:txBody>
      </p:sp>
      <p:sp>
        <p:nvSpPr>
          <p:cNvPr id="3" name="Content Placeholder 2"/>
          <p:cNvSpPr>
            <a:spLocks noGrp="1"/>
          </p:cNvSpPr>
          <p:nvPr>
            <p:ph idx="1"/>
          </p:nvPr>
        </p:nvSpPr>
        <p:spPr>
          <a:xfrm>
            <a:off x="528711" y="942535"/>
            <a:ext cx="11034932" cy="4178105"/>
          </a:xfrm>
        </p:spPr>
        <p:txBody>
          <a:bodyPr>
            <a:normAutofit/>
          </a:bodyPr>
          <a:lstStyle/>
          <a:p>
            <a:r>
              <a:rPr lang="en-US" dirty="0" smtClean="0"/>
              <a:t>Open data is sometimes provided through an </a:t>
            </a:r>
            <a:r>
              <a:rPr lang="en-US" b="1" dirty="0" smtClean="0"/>
              <a:t>application programming interface</a:t>
            </a:r>
            <a:r>
              <a:rPr lang="en-US" dirty="0" smtClean="0"/>
              <a:t> (API). </a:t>
            </a:r>
            <a:endParaRPr lang="en-US" dirty="0" smtClean="0"/>
          </a:p>
          <a:p>
            <a:pPr algn="just"/>
            <a:r>
              <a:rPr lang="en-US" dirty="0" smtClean="0"/>
              <a:t>This is a web-based method for retrieving, searching, or even updating data dynamically from within a programming language environment. </a:t>
            </a:r>
            <a:endParaRPr lang="en-US" dirty="0" smtClean="0"/>
          </a:p>
          <a:p>
            <a:pPr algn="just"/>
            <a:r>
              <a:rPr lang="en-US" dirty="0" smtClean="0"/>
              <a:t>APIs provide up-to-date data in a granular and filtered form, removing the need to repeatedly process and update source files.</a:t>
            </a:r>
            <a:endParaRPr lang="en-US" dirty="0" smtClean="0"/>
          </a:p>
          <a:p>
            <a:pPr algn="just"/>
            <a:r>
              <a:rPr lang="en-US" dirty="0" smtClean="0"/>
              <a:t>A common use case for APIs is relatively time-sensitive information, such as procurement calls and contracts which are released every day.</a:t>
            </a:r>
            <a:endParaRPr lang="en-US" dirty="0"/>
          </a:p>
        </p:txBody>
      </p:sp>
      <p:sp>
        <p:nvSpPr>
          <p:cNvPr id="4" name="Rectangle 3"/>
          <p:cNvSpPr/>
          <p:nvPr/>
        </p:nvSpPr>
        <p:spPr>
          <a:xfrm>
            <a:off x="669386" y="5105558"/>
            <a:ext cx="10200175" cy="1200329"/>
          </a:xfrm>
          <a:prstGeom prst="rect">
            <a:avLst/>
          </a:prstGeom>
          <a:solidFill>
            <a:schemeClr val="accent4">
              <a:lumMod val="60000"/>
              <a:lumOff val="40000"/>
            </a:schemeClr>
          </a:solidFill>
        </p:spPr>
        <p:txBody>
          <a:bodyPr wrap="square">
            <a:spAutoFit/>
          </a:bodyPr>
          <a:lstStyle/>
          <a:p>
            <a:r>
              <a:rPr lang="en-US" sz="2400" b="1" dirty="0" smtClean="0"/>
              <a:t>Application Programming Interface (API)</a:t>
            </a:r>
            <a:r>
              <a:rPr lang="en-US" sz="2400" dirty="0" smtClean="0"/>
              <a:t>: a specification allowing two pieces of software to interface with each other, without either having knowledge of the inner workings of the other.</a:t>
            </a:r>
            <a:endParaRPr lang="en-US" sz="2400" dirty="0"/>
          </a:p>
        </p:txBody>
      </p:sp>
      <p:sp>
        <p:nvSpPr>
          <p:cNvPr id="5" name="Slide Number Placeholder 4"/>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132" y="168812"/>
            <a:ext cx="10515600" cy="1100480"/>
          </a:xfrm>
        </p:spPr>
        <p:txBody>
          <a:bodyPr/>
          <a:lstStyle/>
          <a:p>
            <a:pPr algn="ctr"/>
            <a:r>
              <a:rPr lang="en-US" b="1" dirty="0" smtClean="0">
                <a:solidFill>
                  <a:srgbClr val="002060"/>
                </a:solidFill>
              </a:rPr>
              <a:t>Freedom of Information (FOI)</a:t>
            </a:r>
            <a:endParaRPr lang="en-US" b="1" dirty="0">
              <a:solidFill>
                <a:srgbClr val="002060"/>
              </a:solidFill>
            </a:endParaRPr>
          </a:p>
        </p:txBody>
      </p:sp>
      <p:sp>
        <p:nvSpPr>
          <p:cNvPr id="3" name="Content Placeholder 2"/>
          <p:cNvSpPr>
            <a:spLocks noGrp="1"/>
          </p:cNvSpPr>
          <p:nvPr>
            <p:ph idx="1"/>
          </p:nvPr>
        </p:nvSpPr>
        <p:spPr>
          <a:xfrm>
            <a:off x="353743" y="1448997"/>
            <a:ext cx="11456378" cy="4951803"/>
          </a:xfrm>
        </p:spPr>
        <p:txBody>
          <a:bodyPr>
            <a:noAutofit/>
          </a:bodyPr>
          <a:lstStyle/>
          <a:p>
            <a:pPr algn="just">
              <a:spcBef>
                <a:spcPts val="0"/>
              </a:spcBef>
            </a:pPr>
            <a:r>
              <a:rPr lang="en-US" dirty="0" smtClean="0"/>
              <a:t>Many countries decided to increase the transparency of their governments by introducing </a:t>
            </a:r>
            <a:r>
              <a:rPr lang="en-US" b="1" dirty="0" smtClean="0"/>
              <a:t>Freedom of Information</a:t>
            </a:r>
            <a:r>
              <a:rPr lang="en-US" dirty="0" smtClean="0"/>
              <a:t> (</a:t>
            </a:r>
            <a:r>
              <a:rPr lang="en-US" dirty="0" err="1" smtClean="0"/>
              <a:t>FoI</a:t>
            </a:r>
            <a:r>
              <a:rPr lang="en-US" dirty="0" smtClean="0"/>
              <a:t>) legislation. </a:t>
            </a:r>
            <a:endParaRPr lang="en-US" dirty="0" smtClean="0"/>
          </a:p>
          <a:p>
            <a:pPr algn="just">
              <a:spcBef>
                <a:spcPts val="0"/>
              </a:spcBef>
            </a:pPr>
            <a:r>
              <a:rPr lang="en-US" b="1" dirty="0" smtClean="0"/>
              <a:t>Laws</a:t>
            </a:r>
            <a:r>
              <a:rPr lang="en-US" dirty="0" smtClean="0"/>
              <a:t> - enable every citizen to request documents and other material from parts of the government which do not merit special protection (e.g. due to concerns over privacy, national security, or commercial confidentiality).</a:t>
            </a:r>
            <a:endParaRPr lang="en-US" dirty="0" smtClean="0"/>
          </a:p>
          <a:p>
            <a:pPr algn="just">
              <a:spcBef>
                <a:spcPts val="0"/>
              </a:spcBef>
            </a:pPr>
            <a:r>
              <a:rPr lang="en-US" dirty="0" err="1" smtClean="0"/>
              <a:t>FoI</a:t>
            </a:r>
            <a:r>
              <a:rPr lang="en-US" dirty="0" smtClean="0"/>
              <a:t> requests may be necessary when you want to </a:t>
            </a:r>
            <a:r>
              <a:rPr lang="en-US" b="1" dirty="0" smtClean="0"/>
              <a:t>get more detail on the projects that government money is funding</a:t>
            </a:r>
            <a:r>
              <a:rPr lang="en-US" dirty="0" smtClean="0"/>
              <a:t>. </a:t>
            </a:r>
            <a:endParaRPr lang="en-US" dirty="0" smtClean="0"/>
          </a:p>
          <a:p>
            <a:pPr algn="just">
              <a:spcBef>
                <a:spcPts val="0"/>
              </a:spcBef>
            </a:pPr>
            <a:r>
              <a:rPr lang="en-US" dirty="0" smtClean="0"/>
              <a:t>A good example of this process is the </a:t>
            </a:r>
            <a:r>
              <a:rPr lang="en-US" b="1" dirty="0" smtClean="0"/>
              <a:t>Sunlight Foundation's </a:t>
            </a:r>
            <a:r>
              <a:rPr lang="en-US" dirty="0" smtClean="0"/>
              <a:t>request for information on the </a:t>
            </a:r>
            <a:r>
              <a:rPr lang="en-US" b="1" dirty="0" smtClean="0"/>
              <a:t>Airport Improvement Program </a:t>
            </a:r>
            <a:r>
              <a:rPr lang="en-US" dirty="0" smtClean="0"/>
              <a:t>in the United States. </a:t>
            </a:r>
            <a:endParaRPr lang="en-US" dirty="0" smtClean="0"/>
          </a:p>
          <a:p>
            <a:pPr algn="just">
              <a:spcBef>
                <a:spcPts val="0"/>
              </a:spcBef>
            </a:pPr>
            <a:r>
              <a:rPr lang="en-US" dirty="0" smtClean="0"/>
              <a:t>If you see some interesting patterns in your high-level spending data, don't be afraid to dig deeper and ask for more detailed program information.</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681218" y="707886"/>
            <a:ext cx="5858764" cy="5395428"/>
          </a:xfrm>
          <a:prstGeom prst="rect">
            <a:avLst/>
          </a:prstGeom>
        </p:spPr>
      </p:pic>
      <p:sp>
        <p:nvSpPr>
          <p:cNvPr id="5" name="Rectangle 4"/>
          <p:cNvSpPr/>
          <p:nvPr/>
        </p:nvSpPr>
        <p:spPr>
          <a:xfrm>
            <a:off x="2077328" y="6334780"/>
            <a:ext cx="7587175" cy="523220"/>
          </a:xfrm>
          <a:prstGeom prst="rect">
            <a:avLst/>
          </a:prstGeom>
        </p:spPr>
        <p:txBody>
          <a:bodyPr wrap="square">
            <a:spAutoFit/>
          </a:bodyPr>
          <a:lstStyle/>
          <a:p>
            <a:pPr algn="ctr"/>
            <a:r>
              <a:rPr lang="en-US" sz="1400" dirty="0">
                <a:hlinkClick r:id="rId2"/>
              </a:rPr>
              <a:t>https://blogs.technet.microsoft.com/machinelearning/2016/03/28/how-to-do-data-science</a:t>
            </a:r>
            <a:r>
              <a:rPr lang="en-US" sz="1400" dirty="0" smtClean="0">
                <a:hlinkClick r:id="rId2"/>
              </a:rPr>
              <a:t>/</a:t>
            </a:r>
            <a:endParaRPr lang="en-US" sz="1400" dirty="0" smtClean="0"/>
          </a:p>
          <a:p>
            <a:endParaRPr lang="en-US" sz="1400" dirty="0"/>
          </a:p>
        </p:txBody>
      </p:sp>
      <p:sp>
        <p:nvSpPr>
          <p:cNvPr id="6" name="Slide Number Placeholder 5"/>
          <p:cNvSpPr>
            <a:spLocks noGrp="1"/>
          </p:cNvSpPr>
          <p:nvPr>
            <p:ph type="sldNum" sz="quarter" idx="12"/>
          </p:nvPr>
        </p:nvSpPr>
        <p:spPr/>
        <p:txBody>
          <a:bodyPr/>
          <a:lstStyle/>
          <a:p>
            <a:fld id="{47AA19D7-909E-46E2-871F-BB9115430A80}" type="slidenum">
              <a:rPr lang="en-US" smtClean="0"/>
            </a:fld>
            <a:endParaRPr lang="en-US"/>
          </a:p>
        </p:txBody>
      </p:sp>
      <p:sp>
        <p:nvSpPr>
          <p:cNvPr id="2" name="Rectangle 1"/>
          <p:cNvSpPr/>
          <p:nvPr/>
        </p:nvSpPr>
        <p:spPr>
          <a:xfrm>
            <a:off x="469946" y="2697714"/>
            <a:ext cx="4612161" cy="707886"/>
          </a:xfrm>
          <a:prstGeom prst="rect">
            <a:avLst/>
          </a:prstGeom>
          <a:noFill/>
        </p:spPr>
        <p:txBody>
          <a:bodyPr wrap="none" lIns="91440" tIns="45720" rIns="91440" bIns="45720">
            <a:spAutoFit/>
          </a:bodyPr>
          <a:lstStyle/>
          <a:p>
            <a:pPr algn="ctr"/>
            <a:r>
              <a:rPr lang="en-US" sz="40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Science Process</a:t>
            </a:r>
            <a:endPar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0"/>
            <a:ext cx="10515600" cy="1325563"/>
          </a:xfrm>
        </p:spPr>
        <p:txBody>
          <a:bodyPr/>
          <a:lstStyle/>
          <a:p>
            <a:pPr algn="ctr"/>
            <a:r>
              <a:rPr lang="en-US" b="1" dirty="0" smtClean="0">
                <a:solidFill>
                  <a:srgbClr val="002060"/>
                </a:solidFill>
              </a:rPr>
              <a:t>Preparing FOI request</a:t>
            </a:r>
            <a:endParaRPr lang="en-US" b="1" dirty="0">
              <a:solidFill>
                <a:srgbClr val="002060"/>
              </a:solidFill>
            </a:endParaRPr>
          </a:p>
        </p:txBody>
      </p:sp>
      <p:sp>
        <p:nvSpPr>
          <p:cNvPr id="3" name="Content Placeholder 2"/>
          <p:cNvSpPr>
            <a:spLocks noGrp="1"/>
          </p:cNvSpPr>
          <p:nvPr>
            <p:ph idx="1"/>
          </p:nvPr>
        </p:nvSpPr>
        <p:spPr>
          <a:xfrm>
            <a:off x="528709" y="942535"/>
            <a:ext cx="11302219" cy="5050301"/>
          </a:xfrm>
        </p:spPr>
        <p:txBody>
          <a:bodyPr>
            <a:noAutofit/>
          </a:bodyPr>
          <a:lstStyle/>
          <a:p>
            <a:r>
              <a:rPr lang="en-US" sz="1800" dirty="0" smtClean="0"/>
              <a:t>Want to submit an </a:t>
            </a:r>
            <a:r>
              <a:rPr lang="en-US" sz="1800" dirty="0" err="1" smtClean="0"/>
              <a:t>FoI</a:t>
            </a:r>
            <a:r>
              <a:rPr lang="en-US" sz="1800" dirty="0" smtClean="0"/>
              <a:t> request, but not sure where to start, who to address your request to, or how to write it? Access Info is an organization that works to help people obtain the information they require from the public bodies that hold it. They have also produced a toolkit for </a:t>
            </a:r>
            <a:r>
              <a:rPr lang="en-US" sz="1800" dirty="0" err="1" smtClean="0"/>
              <a:t>FoI</a:t>
            </a:r>
            <a:r>
              <a:rPr lang="en-US" sz="1800" dirty="0" smtClean="0"/>
              <a:t> requests. It's primarily aimed at journalists, but most of the tips are equally relevant for other researchers.</a:t>
            </a:r>
            <a:endParaRPr lang="en-US" sz="1800" dirty="0" smtClean="0"/>
          </a:p>
          <a:p>
            <a:endParaRPr lang="en-US" sz="1800" dirty="0" smtClean="0"/>
          </a:p>
          <a:p>
            <a:r>
              <a:rPr lang="en-US" sz="1800" dirty="0" smtClean="0"/>
              <a:t>Before submitting your </a:t>
            </a:r>
            <a:r>
              <a:rPr lang="en-US" sz="1800" dirty="0" err="1" smtClean="0"/>
              <a:t>FoI</a:t>
            </a:r>
            <a:r>
              <a:rPr lang="en-US" sz="1800" dirty="0" smtClean="0"/>
              <a:t> request, consider whether you could acquire the data by some other route. Journalists, activists, and CSOs have long had their own channels of acquiring information. Sometimes having a good relationship with a press officer or a civil servant is good enough, and making a formal request for information is unnecessary—your friendly press-officer may even feel offended if you don't ask them nicely first. </a:t>
            </a:r>
            <a:r>
              <a:rPr lang="en-US" sz="1800" dirty="0" err="1" smtClean="0"/>
              <a:t>FoIs</a:t>
            </a:r>
            <a:r>
              <a:rPr lang="en-US" sz="1800" dirty="0" smtClean="0"/>
              <a:t> generate a lot of paperwork (hence grumpy civil servants), so if you do have the contacts, it may be a good idea to ask nicely first!</a:t>
            </a:r>
            <a:endParaRPr lang="en-US" sz="1800" dirty="0" smtClean="0"/>
          </a:p>
          <a:p>
            <a:endParaRPr lang="en-US" sz="1800" dirty="0" smtClean="0"/>
          </a:p>
          <a:p>
            <a:r>
              <a:rPr lang="en-US" sz="1800" dirty="0" smtClean="0"/>
              <a:t>If an </a:t>
            </a:r>
            <a:r>
              <a:rPr lang="en-US" sz="1800" dirty="0" err="1" smtClean="0"/>
              <a:t>FoI</a:t>
            </a:r>
            <a:r>
              <a:rPr lang="en-US" sz="1800" dirty="0" smtClean="0"/>
              <a:t> request is your best option, make sure to invest some preparation in formulating your request. The documents or databases that are requested should be clearly identified, you should be aware of the department or unit in charge of the request, and you should address possible concerns over privacy or commercial confidentiality in your request.</a:t>
            </a:r>
            <a:endParaRPr lang="en-US" sz="1800" dirty="0" smtClean="0"/>
          </a:p>
          <a:p>
            <a:endParaRPr lang="en-US" sz="1800" dirty="0" smtClean="0"/>
          </a:p>
          <a:p>
            <a:r>
              <a:rPr lang="en-US" sz="1800" dirty="0" smtClean="0"/>
              <a:t>Don't count on receiving data in a machine-readable form. The </a:t>
            </a:r>
            <a:r>
              <a:rPr lang="en-US" sz="1800" dirty="0" err="1" smtClean="0"/>
              <a:t>FoI</a:t>
            </a:r>
            <a:r>
              <a:rPr lang="en-US" sz="1800" dirty="0" smtClean="0"/>
              <a:t> legislation in force in many countries was established before the need for structured data became apparent, and many laws do not allow the citizen to request a particular format. Many governments choose to release information on paper rather than in a structured digital form, which makes the data processing step more painful.</a:t>
            </a:r>
            <a:endParaRPr lang="en-US" sz="1800"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smtClean="0">
                <a:solidFill>
                  <a:srgbClr val="002060"/>
                </a:solidFill>
              </a:rPr>
              <a:t>Data Scraping</a:t>
            </a:r>
            <a:endParaRPr lang="en-US" b="1" dirty="0">
              <a:solidFill>
                <a:srgbClr val="002060"/>
              </a:solidFill>
            </a:endParaRPr>
          </a:p>
        </p:txBody>
      </p:sp>
      <p:sp>
        <p:nvSpPr>
          <p:cNvPr id="3" name="Content Placeholder 2"/>
          <p:cNvSpPr>
            <a:spLocks noGrp="1"/>
          </p:cNvSpPr>
          <p:nvPr>
            <p:ph idx="1"/>
          </p:nvPr>
        </p:nvSpPr>
        <p:spPr>
          <a:xfrm>
            <a:off x="838200" y="1192828"/>
            <a:ext cx="10515600" cy="5030787"/>
          </a:xfrm>
        </p:spPr>
        <p:txBody>
          <a:bodyPr>
            <a:normAutofit/>
          </a:bodyPr>
          <a:lstStyle/>
          <a:p>
            <a:pPr algn="just"/>
            <a:r>
              <a:rPr lang="en-US" b="1" dirty="0" smtClean="0"/>
              <a:t>Scraping </a:t>
            </a:r>
            <a:r>
              <a:rPr lang="en-US" dirty="0" smtClean="0"/>
              <a:t>refers to transforming unstructured documents (online database interfaces, PDF files, or even printed documents) into a structured form that is ready for computational processing and analysis.</a:t>
            </a:r>
            <a:endParaRPr lang="en-US" dirty="0" smtClean="0"/>
          </a:p>
          <a:p>
            <a:pPr algn="just"/>
            <a:r>
              <a:rPr lang="en-US" dirty="0" smtClean="0"/>
              <a:t>Although many easy-to-use scraping tools which do not require much technical know-how exist, many of the most rewarding data scraping tasks – such as the automated scraping of thousands or millions of web sites or the mass interpretation of PDF files – require some programming ability.</a:t>
            </a:r>
            <a:endParaRPr lang="en-US" dirty="0" smtClean="0"/>
          </a:p>
          <a:p>
            <a:pPr algn="just"/>
            <a:r>
              <a:rPr lang="en-US" dirty="0" smtClean="0"/>
              <a:t>Start learning about what data scraping is, with </a:t>
            </a:r>
            <a:r>
              <a:rPr lang="en-US" dirty="0" err="1" smtClean="0"/>
              <a:t>ScraperWiki</a:t>
            </a:r>
            <a:r>
              <a:rPr lang="en-US" dirty="0"/>
              <a:t> </a:t>
            </a:r>
            <a:r>
              <a:rPr lang="en-US" dirty="0" smtClean="0"/>
              <a:t>(now renamed as </a:t>
            </a:r>
            <a:r>
              <a:rPr lang="en-US" dirty="0" err="1" smtClean="0"/>
              <a:t>QuickCode</a:t>
            </a:r>
            <a:r>
              <a:rPr lang="en-US" dirty="0" smtClean="0"/>
              <a:t>, </a:t>
            </a:r>
            <a:r>
              <a:rPr lang="en-US" dirty="0">
                <a:hlinkClick r:id="rId1"/>
              </a:rPr>
              <a:t>https://quickcode.io</a:t>
            </a:r>
            <a:r>
              <a:rPr lang="en-US" dirty="0" smtClean="0">
                <a:hlinkClick r:id="rId1"/>
              </a:rPr>
              <a:t>/</a:t>
            </a:r>
            <a:r>
              <a:rPr lang="en-US" dirty="0" smtClean="0"/>
              <a:t> )</a:t>
            </a:r>
            <a:endParaRPr lang="en-US" dirty="0" smtClean="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6980"/>
            <a:ext cx="10515600" cy="894275"/>
          </a:xfrm>
        </p:spPr>
        <p:txBody>
          <a:bodyPr/>
          <a:lstStyle/>
          <a:p>
            <a:pPr algn="ctr"/>
            <a:r>
              <a:rPr lang="en-US" b="1" dirty="0" smtClean="0"/>
              <a:t>Examples of Web Scraping</a:t>
            </a:r>
            <a:endParaRPr lang="en-US" b="1"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6" name="Picture 5"/>
          <p:cNvPicPr>
            <a:picLocks noChangeAspect="1"/>
          </p:cNvPicPr>
          <p:nvPr/>
        </p:nvPicPr>
        <p:blipFill rotWithShape="1">
          <a:blip r:embed="rId1"/>
          <a:srcRect t="4385"/>
          <a:stretch>
            <a:fillRect/>
          </a:stretch>
        </p:blipFill>
        <p:spPr>
          <a:xfrm>
            <a:off x="958646" y="1697961"/>
            <a:ext cx="7384486" cy="1650744"/>
          </a:xfrm>
          <a:prstGeom prst="rect">
            <a:avLst/>
          </a:prstGeom>
        </p:spPr>
      </p:pic>
      <p:sp>
        <p:nvSpPr>
          <p:cNvPr id="7" name="Rectangle 6"/>
          <p:cNvSpPr/>
          <p:nvPr/>
        </p:nvSpPr>
        <p:spPr>
          <a:xfrm>
            <a:off x="722672" y="3305998"/>
            <a:ext cx="10060858" cy="369332"/>
          </a:xfrm>
          <a:prstGeom prst="rect">
            <a:avLst/>
          </a:prstGeom>
        </p:spPr>
        <p:txBody>
          <a:bodyPr wrap="square">
            <a:spAutoFit/>
          </a:bodyPr>
          <a:lstStyle/>
          <a:p>
            <a:r>
              <a:rPr lang="en-US" dirty="0" smtClean="0"/>
              <a:t>Source: </a:t>
            </a:r>
            <a:r>
              <a:rPr lang="en-US" dirty="0" smtClean="0">
                <a:hlinkClick r:id="rId2"/>
              </a:rPr>
              <a:t>http</a:t>
            </a:r>
            <a:r>
              <a:rPr lang="en-US" dirty="0">
                <a:hlinkClick r:id="rId2"/>
              </a:rPr>
              <a:t>://www.programmingr.com/examples/webscraping-stock-prices-economics-data-r</a:t>
            </a:r>
            <a:r>
              <a:rPr lang="en-US" dirty="0" smtClean="0">
                <a:hlinkClick r:id="rId2"/>
              </a:rPr>
              <a:t>/</a:t>
            </a:r>
            <a:r>
              <a:rPr lang="en-US" dirty="0" smtClean="0"/>
              <a:t> </a:t>
            </a:r>
            <a:endParaRPr lang="en-US" dirty="0"/>
          </a:p>
        </p:txBody>
      </p:sp>
      <p:sp>
        <p:nvSpPr>
          <p:cNvPr id="8" name="Rectangle 7"/>
          <p:cNvSpPr/>
          <p:nvPr/>
        </p:nvSpPr>
        <p:spPr>
          <a:xfrm>
            <a:off x="722672" y="994311"/>
            <a:ext cx="10515599" cy="523220"/>
          </a:xfrm>
          <a:prstGeom prst="rect">
            <a:avLst/>
          </a:prstGeom>
        </p:spPr>
        <p:txBody>
          <a:bodyPr wrap="square">
            <a:spAutoFit/>
          </a:bodyPr>
          <a:lstStyle/>
          <a:p>
            <a:r>
              <a:rPr lang="en-US" sz="2800" b="1" dirty="0" smtClean="0"/>
              <a:t>Web </a:t>
            </a:r>
            <a:r>
              <a:rPr lang="en-US" sz="2800" b="1" dirty="0"/>
              <a:t>scraping </a:t>
            </a:r>
            <a:r>
              <a:rPr lang="en-US" sz="2800" dirty="0"/>
              <a:t>is a technique employed to extract data from a website.</a:t>
            </a:r>
            <a:endParaRPr lang="en-US" sz="2800" dirty="0"/>
          </a:p>
        </p:txBody>
      </p:sp>
      <p:pic>
        <p:nvPicPr>
          <p:cNvPr id="3" name="Picture 2"/>
          <p:cNvPicPr>
            <a:picLocks noChangeAspect="1"/>
          </p:cNvPicPr>
          <p:nvPr/>
        </p:nvPicPr>
        <p:blipFill>
          <a:blip r:embed="rId3"/>
          <a:stretch>
            <a:fillRect/>
          </a:stretch>
        </p:blipFill>
        <p:spPr>
          <a:xfrm>
            <a:off x="4438650" y="3921125"/>
            <a:ext cx="5543550" cy="2800350"/>
          </a:xfrm>
          <a:prstGeom prst="rect">
            <a:avLst/>
          </a:prstGeom>
        </p:spPr>
      </p:pic>
      <p:pic>
        <p:nvPicPr>
          <p:cNvPr id="5" name="Picture 4"/>
          <p:cNvPicPr>
            <a:picLocks noChangeAspect="1"/>
          </p:cNvPicPr>
          <p:nvPr/>
        </p:nvPicPr>
        <p:blipFill>
          <a:blip r:embed="rId4"/>
          <a:stretch>
            <a:fillRect/>
          </a:stretch>
        </p:blipFill>
        <p:spPr>
          <a:xfrm>
            <a:off x="1849693" y="3878429"/>
            <a:ext cx="1295400" cy="28098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042"/>
            <a:ext cx="10515600" cy="1325563"/>
          </a:xfrm>
        </p:spPr>
        <p:txBody>
          <a:bodyPr/>
          <a:lstStyle/>
          <a:p>
            <a:pPr algn="ctr"/>
            <a:r>
              <a:rPr lang="en-US" b="1" dirty="0" smtClean="0">
                <a:solidFill>
                  <a:srgbClr val="002060"/>
                </a:solidFill>
              </a:rPr>
              <a:t>Getting Data Out of Scanned Documents</a:t>
            </a:r>
            <a:endParaRPr lang="en-US" b="1" dirty="0">
              <a:solidFill>
                <a:srgbClr val="002060"/>
              </a:solidFill>
            </a:endParaRPr>
          </a:p>
        </p:txBody>
      </p:sp>
      <p:sp>
        <p:nvSpPr>
          <p:cNvPr id="3" name="Content Placeholder 2"/>
          <p:cNvSpPr>
            <a:spLocks noGrp="1"/>
          </p:cNvSpPr>
          <p:nvPr>
            <p:ph idx="1"/>
          </p:nvPr>
        </p:nvSpPr>
        <p:spPr>
          <a:xfrm>
            <a:off x="402102" y="1465605"/>
            <a:ext cx="11400692" cy="4907060"/>
          </a:xfrm>
        </p:spPr>
        <p:txBody>
          <a:bodyPr>
            <a:normAutofit/>
          </a:bodyPr>
          <a:lstStyle/>
          <a:p>
            <a:r>
              <a:rPr lang="en-US" dirty="0" smtClean="0"/>
              <a:t>In some cases, the only way to gain access to a dataset is through the </a:t>
            </a:r>
            <a:r>
              <a:rPr lang="en-US" b="1" dirty="0" smtClean="0"/>
              <a:t>digitization of printed material</a:t>
            </a:r>
            <a:r>
              <a:rPr lang="en-US" dirty="0" smtClean="0"/>
              <a:t>. </a:t>
            </a:r>
            <a:endParaRPr lang="en-US" dirty="0" smtClean="0"/>
          </a:p>
          <a:p>
            <a:pPr algn="just"/>
            <a:r>
              <a:rPr lang="en-US" dirty="0" smtClean="0"/>
              <a:t>How to leverage </a:t>
            </a:r>
            <a:r>
              <a:rPr lang="en-US" dirty="0"/>
              <a:t>data which is trapped inside scanned documents and </a:t>
            </a:r>
            <a:r>
              <a:rPr lang="en-US" dirty="0" smtClean="0"/>
              <a:t>images? </a:t>
            </a:r>
            <a:endParaRPr lang="en-US" dirty="0" smtClean="0"/>
          </a:p>
          <a:p>
            <a:pPr lvl="1"/>
            <a:r>
              <a:rPr lang="en-US" b="1" dirty="0" smtClean="0"/>
              <a:t>Optical character recognition (OCR) </a:t>
            </a:r>
            <a:r>
              <a:rPr lang="en-US" dirty="0" smtClean="0"/>
              <a:t>software is built to do this, accepting scanned pictures and PDF documents as an input. </a:t>
            </a:r>
            <a:endParaRPr lang="en-US" dirty="0" smtClean="0"/>
          </a:p>
          <a:p>
            <a:pPr lvl="2"/>
            <a:r>
              <a:rPr lang="en-US" dirty="0" smtClean="0"/>
              <a:t>ABBYY </a:t>
            </a:r>
            <a:r>
              <a:rPr lang="en-US" dirty="0" err="1" smtClean="0"/>
              <a:t>FineReader</a:t>
            </a:r>
            <a:r>
              <a:rPr lang="en-US" dirty="0" smtClean="0"/>
              <a:t>, and some open-source software packages, such as Google's Tesseract.</a:t>
            </a:r>
            <a:endParaRPr lang="en-US" dirty="0" smtClean="0"/>
          </a:p>
          <a:p>
            <a:pPr algn="just"/>
            <a:r>
              <a:rPr lang="en-US" dirty="0"/>
              <a:t>Automated data entry solutions do a great job of reading scanned documents and images and then transferring that data into a different format such as excel sheet or </a:t>
            </a:r>
            <a:r>
              <a:rPr lang="en-US" dirty="0" smtClean="0"/>
              <a:t>csv.</a:t>
            </a:r>
            <a:endParaRPr lang="en-US" dirty="0" smtClean="0"/>
          </a:p>
          <a:p>
            <a:pPr marL="0" indent="0" algn="r">
              <a:buNone/>
            </a:pPr>
            <a:r>
              <a:rPr lang="en-US" sz="2000" dirty="0">
                <a:hlinkClick r:id="rId1"/>
              </a:rPr>
              <a:t>https://docparser.com/blog/extract-data-scanned-documents-images</a:t>
            </a:r>
            <a:r>
              <a:rPr lang="en-US" sz="2000" dirty="0" smtClean="0">
                <a:hlinkClick r:id="rId1"/>
              </a:rPr>
              <a:t>/</a:t>
            </a:r>
            <a:r>
              <a:rPr lang="en-US" sz="2000" dirty="0" smtClean="0"/>
              <a:t> </a:t>
            </a:r>
            <a:endParaRPr lang="en-US" sz="2000"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058277"/>
          </a:xfrm>
        </p:spPr>
        <p:txBody>
          <a:bodyPr/>
          <a:lstStyle/>
          <a:p>
            <a:pPr algn="ctr"/>
            <a:r>
              <a:rPr lang="en-US" b="1" dirty="0" smtClean="0">
                <a:solidFill>
                  <a:srgbClr val="002060"/>
                </a:solidFill>
              </a:rPr>
              <a:t>Keeping the Data Around</a:t>
            </a:r>
            <a:endParaRPr lang="en-US" b="1" dirty="0">
              <a:solidFill>
                <a:srgbClr val="002060"/>
              </a:solidFill>
            </a:endParaRPr>
          </a:p>
        </p:txBody>
      </p:sp>
      <p:sp>
        <p:nvSpPr>
          <p:cNvPr id="3" name="Content Placeholder 2"/>
          <p:cNvSpPr>
            <a:spLocks noGrp="1"/>
          </p:cNvSpPr>
          <p:nvPr>
            <p:ph idx="1"/>
          </p:nvPr>
        </p:nvSpPr>
        <p:spPr>
          <a:xfrm>
            <a:off x="337625" y="1176606"/>
            <a:ext cx="10847363" cy="4394200"/>
          </a:xfrm>
        </p:spPr>
        <p:txBody>
          <a:bodyPr>
            <a:normAutofit fontScale="92500" lnSpcReduction="10000"/>
          </a:bodyPr>
          <a:lstStyle/>
          <a:p>
            <a:pPr algn="just"/>
            <a:r>
              <a:rPr lang="en-US" dirty="0" smtClean="0"/>
              <a:t>Experience has shown that data does disappear, whether through the government redesigning its web sites, new policies that retract transparency rules, or simple system failures.</a:t>
            </a:r>
            <a:endParaRPr lang="en-US" dirty="0" smtClean="0"/>
          </a:p>
          <a:p>
            <a:pPr algn="just"/>
            <a:r>
              <a:rPr lang="en-US" dirty="0" smtClean="0"/>
              <a:t>Help prevent the disappearance of data by keeping your own archival copies. </a:t>
            </a:r>
            <a:endParaRPr lang="en-US" dirty="0" smtClean="0"/>
          </a:p>
          <a:p>
            <a:pPr algn="just"/>
            <a:r>
              <a:rPr lang="en-US" dirty="0" smtClean="0"/>
              <a:t>For data found on the web, this means downloading complete copies of web sites – a process called mirroring – which is a fairly well established technique that can easily be deployed by civil society organizations and other researchers. </a:t>
            </a:r>
            <a:endParaRPr lang="en-US" dirty="0" smtClean="0"/>
          </a:p>
          <a:p>
            <a:pPr lvl="1" algn="just"/>
            <a:r>
              <a:rPr lang="en-US" b="1" dirty="0" smtClean="0"/>
              <a:t>Mirroring</a:t>
            </a:r>
            <a:r>
              <a:rPr lang="en-US" dirty="0" smtClean="0"/>
              <a:t> involves using a computer program called a </a:t>
            </a:r>
            <a:r>
              <a:rPr lang="en-US" b="1" dirty="0" smtClean="0"/>
              <a:t>web crawler </a:t>
            </a:r>
            <a:r>
              <a:rPr lang="en-US" dirty="0" smtClean="0"/>
              <a:t>to harvest all the web pages from a specified web page, e.g. a ministry home page.</a:t>
            </a:r>
            <a:endParaRPr lang="en-US" dirty="0" smtClean="0"/>
          </a:p>
          <a:p>
            <a:pPr lvl="1" algn="just"/>
            <a:r>
              <a:rPr lang="en-US" dirty="0" smtClean="0"/>
              <a:t>Also possible to find old versions of web sites via the </a:t>
            </a:r>
            <a:r>
              <a:rPr lang="en-US" b="1" dirty="0" smtClean="0"/>
              <a:t>Internet Archive's </a:t>
            </a:r>
            <a:r>
              <a:rPr lang="en-US" b="1" dirty="0" err="1" smtClean="0"/>
              <a:t>Wayback</a:t>
            </a:r>
            <a:r>
              <a:rPr lang="en-US" b="1" dirty="0" smtClean="0"/>
              <a:t> Machine</a:t>
            </a:r>
            <a:r>
              <a:rPr lang="en-US" dirty="0" smtClean="0"/>
              <a:t>, a project that aims to create up-to-date copies of all public web sites and archive them forever.</a:t>
            </a:r>
            <a:endParaRPr lang="en-US" dirty="0"/>
          </a:p>
        </p:txBody>
      </p:sp>
      <p:pic>
        <p:nvPicPr>
          <p:cNvPr id="4" name="Picture 3"/>
          <p:cNvPicPr>
            <a:picLocks noChangeAspect="1"/>
          </p:cNvPicPr>
          <p:nvPr/>
        </p:nvPicPr>
        <p:blipFill>
          <a:blip r:embed="rId1"/>
          <a:stretch>
            <a:fillRect/>
          </a:stretch>
        </p:blipFill>
        <p:spPr>
          <a:xfrm>
            <a:off x="4096922" y="5359791"/>
            <a:ext cx="2219472" cy="1235424"/>
          </a:xfrm>
          <a:prstGeom prst="rect">
            <a:avLst/>
          </a:prstGeom>
        </p:spPr>
      </p:pic>
      <p:pic>
        <p:nvPicPr>
          <p:cNvPr id="5" name="Picture 4"/>
          <p:cNvPicPr>
            <a:picLocks noChangeAspect="1"/>
          </p:cNvPicPr>
          <p:nvPr/>
        </p:nvPicPr>
        <p:blipFill>
          <a:blip r:embed="rId2"/>
          <a:stretch>
            <a:fillRect/>
          </a:stretch>
        </p:blipFill>
        <p:spPr>
          <a:xfrm>
            <a:off x="6927900" y="5193364"/>
            <a:ext cx="3819818" cy="1664636"/>
          </a:xfrm>
          <a:prstGeom prst="rect">
            <a:avLst/>
          </a:prstGeom>
        </p:spPr>
      </p:pic>
      <p:sp>
        <p:nvSpPr>
          <p:cNvPr id="6" name="Slide Number Placeholder 5"/>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6651"/>
            <a:ext cx="10515600" cy="1325563"/>
          </a:xfrm>
        </p:spPr>
        <p:txBody>
          <a:bodyPr/>
          <a:lstStyle/>
          <a:p>
            <a:pPr algn="ctr"/>
            <a:r>
              <a:rPr lang="en-US" b="1" dirty="0">
                <a:solidFill>
                  <a:srgbClr val="002060"/>
                </a:solidFill>
              </a:rPr>
              <a:t>Downloading files</a:t>
            </a:r>
            <a:endParaRPr lang="en-US" b="1" dirty="0">
              <a:solidFill>
                <a:srgbClr val="002060"/>
              </a:solidFill>
            </a:endParaRPr>
          </a:p>
        </p:txBody>
      </p:sp>
      <p:sp>
        <p:nvSpPr>
          <p:cNvPr id="3" name="Content Placeholder 2"/>
          <p:cNvSpPr>
            <a:spLocks noGrp="1"/>
          </p:cNvSpPr>
          <p:nvPr>
            <p:ph idx="1"/>
          </p:nvPr>
        </p:nvSpPr>
        <p:spPr/>
        <p:txBody>
          <a:bodyPr/>
          <a:lstStyle/>
          <a:p>
            <a:r>
              <a:rPr lang="en-US" dirty="0" smtClean="0"/>
              <a:t>Always </a:t>
            </a:r>
            <a:r>
              <a:rPr lang="en-US" dirty="0"/>
              <a:t>check and set your working directory using the </a:t>
            </a:r>
            <a:r>
              <a:rPr lang="en-US" b="1" dirty="0" err="1">
                <a:solidFill>
                  <a:schemeClr val="accent5">
                    <a:lumMod val="75000"/>
                  </a:schemeClr>
                </a:solidFill>
              </a:rPr>
              <a:t>getwd</a:t>
            </a:r>
            <a:r>
              <a:rPr lang="en-US" b="1" dirty="0" smtClean="0">
                <a:solidFill>
                  <a:schemeClr val="accent5">
                    <a:lumMod val="75000"/>
                  </a:schemeClr>
                </a:solidFill>
              </a:rPr>
              <a:t>( )</a:t>
            </a:r>
            <a:r>
              <a:rPr lang="en-US" dirty="0" smtClean="0"/>
              <a:t> </a:t>
            </a:r>
            <a:r>
              <a:rPr lang="en-US" dirty="0"/>
              <a:t>and </a:t>
            </a:r>
            <a:r>
              <a:rPr lang="en-US" b="1" dirty="0" err="1">
                <a:solidFill>
                  <a:schemeClr val="accent5">
                    <a:lumMod val="75000"/>
                  </a:schemeClr>
                </a:solidFill>
              </a:rPr>
              <a:t>setwd</a:t>
            </a:r>
            <a:r>
              <a:rPr lang="en-US" b="1" dirty="0" smtClean="0">
                <a:solidFill>
                  <a:schemeClr val="accent5">
                    <a:lumMod val="75000"/>
                  </a:schemeClr>
                </a:solidFill>
              </a:rPr>
              <a:t>( ) </a:t>
            </a:r>
            <a:r>
              <a:rPr lang="en-US" dirty="0" smtClean="0"/>
              <a:t>commands</a:t>
            </a:r>
            <a:endParaRPr lang="en-US" dirty="0"/>
          </a:p>
          <a:p>
            <a:r>
              <a:rPr lang="en-US" dirty="0" smtClean="0"/>
              <a:t>To </a:t>
            </a:r>
            <a:r>
              <a:rPr lang="en-US" dirty="0"/>
              <a:t>check whether the “Data” directory has been created or not:</a:t>
            </a:r>
            <a:endParaRPr lang="en-US" dirty="0"/>
          </a:p>
          <a:p>
            <a:pPr marL="0" indent="0">
              <a:buNone/>
            </a:pPr>
            <a:r>
              <a:rPr lang="en-US" dirty="0" smtClean="0">
                <a:solidFill>
                  <a:schemeClr val="accent5"/>
                </a:solidFill>
              </a:rPr>
              <a:t>	if </a:t>
            </a:r>
            <a:r>
              <a:rPr lang="en-US" dirty="0" smtClean="0"/>
              <a:t>(!</a:t>
            </a:r>
            <a:r>
              <a:rPr lang="en-US" dirty="0" err="1"/>
              <a:t>file.exists</a:t>
            </a:r>
            <a:r>
              <a:rPr lang="en-US" dirty="0"/>
              <a:t>("</a:t>
            </a:r>
            <a:r>
              <a:rPr lang="en-US" dirty="0">
                <a:solidFill>
                  <a:schemeClr val="accent6">
                    <a:lumMod val="75000"/>
                  </a:schemeClr>
                </a:solidFill>
              </a:rPr>
              <a:t>data</a:t>
            </a:r>
            <a:r>
              <a:rPr lang="en-US" dirty="0"/>
              <a:t>")){</a:t>
            </a:r>
            <a:endParaRPr lang="en-US" dirty="0"/>
          </a:p>
          <a:p>
            <a:pPr marL="0" indent="0">
              <a:buNone/>
            </a:pPr>
            <a:r>
              <a:rPr lang="en-US" dirty="0" smtClean="0"/>
              <a:t>	</a:t>
            </a:r>
            <a:r>
              <a:rPr lang="en-US" dirty="0" err="1" smtClean="0"/>
              <a:t>dir.create</a:t>
            </a:r>
            <a:r>
              <a:rPr lang="en-US" dirty="0"/>
              <a:t>("</a:t>
            </a:r>
            <a:r>
              <a:rPr lang="en-US" dirty="0">
                <a:solidFill>
                  <a:schemeClr val="accent6">
                    <a:lumMod val="75000"/>
                  </a:schemeClr>
                </a:solidFill>
              </a:rPr>
              <a:t>data</a:t>
            </a:r>
            <a:r>
              <a:rPr lang="en-US" dirty="0"/>
              <a:t>")</a:t>
            </a:r>
            <a:endParaRPr lang="en-US" dirty="0"/>
          </a:p>
          <a:p>
            <a:pPr marL="0" indent="0">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1"/>
          <a:stretch>
            <a:fillRect/>
          </a:stretch>
        </p:blipFill>
        <p:spPr>
          <a:xfrm>
            <a:off x="590280" y="296757"/>
            <a:ext cx="9391920" cy="584192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3744" t="16394" r="7869" b="32452"/>
          <a:stretch>
            <a:fillRect/>
          </a:stretch>
        </p:blipFill>
        <p:spPr>
          <a:xfrm>
            <a:off x="217044" y="365760"/>
            <a:ext cx="11656087" cy="4276579"/>
          </a:xfrm>
          <a:prstGeom prst="rect">
            <a:avLst/>
          </a:prstGeom>
        </p:spPr>
      </p:pic>
      <p:sp>
        <p:nvSpPr>
          <p:cNvPr id="5" name="Rectangle 4"/>
          <p:cNvSpPr/>
          <p:nvPr/>
        </p:nvSpPr>
        <p:spPr>
          <a:xfrm>
            <a:off x="712763" y="4642339"/>
            <a:ext cx="6096000" cy="1477328"/>
          </a:xfrm>
          <a:prstGeom prst="rect">
            <a:avLst/>
          </a:prstGeom>
        </p:spPr>
        <p:txBody>
          <a:bodyPr>
            <a:spAutoFit/>
          </a:bodyPr>
          <a:lstStyle/>
          <a:p>
            <a:r>
              <a:rPr lang="en-US" dirty="0" err="1"/>
              <a:t>fileURL</a:t>
            </a:r>
            <a:r>
              <a:rPr lang="en-US" dirty="0"/>
              <a:t>&lt;-"https://www.google.com/finance?q=NASDAQ%3AAAPL&amp;ei=ykGKVaPlPMSsugS66bOIAw"</a:t>
            </a:r>
            <a:endParaRPr lang="en-US" dirty="0"/>
          </a:p>
          <a:p>
            <a:r>
              <a:rPr lang="en-US" dirty="0" err="1"/>
              <a:t>download.file</a:t>
            </a:r>
            <a:r>
              <a:rPr lang="en-US" dirty="0"/>
              <a:t>(</a:t>
            </a:r>
            <a:r>
              <a:rPr lang="en-US" dirty="0" err="1"/>
              <a:t>fileURL</a:t>
            </a:r>
            <a:r>
              <a:rPr lang="en-US" dirty="0"/>
              <a:t>, </a:t>
            </a:r>
            <a:r>
              <a:rPr lang="en-US" dirty="0" err="1"/>
              <a:t>destfile</a:t>
            </a:r>
            <a:r>
              <a:rPr lang="en-US" dirty="0"/>
              <a:t>=("./data/apple.csv"))</a:t>
            </a:r>
            <a:endParaRPr lang="en-US" dirty="0"/>
          </a:p>
          <a:p>
            <a:r>
              <a:rPr lang="en-US" dirty="0" err="1"/>
              <a:t>list.files</a:t>
            </a:r>
            <a:r>
              <a:rPr lang="en-US" dirty="0"/>
              <a:t>("./data")</a:t>
            </a:r>
            <a:endParaRPr lang="en-US" dirty="0"/>
          </a:p>
        </p:txBody>
      </p:sp>
      <p:sp>
        <p:nvSpPr>
          <p:cNvPr id="6" name="Slide Number Placeholder 5"/>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184" y="365125"/>
            <a:ext cx="10515600" cy="1043574"/>
          </a:xfrm>
        </p:spPr>
        <p:txBody>
          <a:bodyPr/>
          <a:lstStyle/>
          <a:p>
            <a:pPr algn="ctr"/>
            <a:r>
              <a:rPr lang="en-US" b="1" dirty="0" smtClean="0"/>
              <a:t>Exercise 1</a:t>
            </a:r>
            <a:endParaRPr lang="en-US" b="1" dirty="0"/>
          </a:p>
        </p:txBody>
      </p:sp>
      <p:sp>
        <p:nvSpPr>
          <p:cNvPr id="3" name="Content Placeholder 2"/>
          <p:cNvSpPr>
            <a:spLocks noGrp="1"/>
          </p:cNvSpPr>
          <p:nvPr>
            <p:ph idx="1"/>
          </p:nvPr>
        </p:nvSpPr>
        <p:spPr>
          <a:xfrm>
            <a:off x="1471246" y="2187574"/>
            <a:ext cx="10515600" cy="4351338"/>
          </a:xfrm>
        </p:spPr>
        <p:txBody>
          <a:bodyPr/>
          <a:lstStyle/>
          <a:p>
            <a:pPr marL="342900" lvl="0" indent="-342900">
              <a:lnSpc>
                <a:spcPct val="107000"/>
              </a:lnSpc>
              <a:spcAft>
                <a:spcPts val="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503050405090304" pitchFamily="18" charset="0"/>
              </a:rPr>
              <a:t>Download the data for “JUMLAH PERGERAKAN PESAWAT PERDAGANGAN YANG DIKENDALIKAN MENGIKUT LAPANGAN TERBANG, MALAYSIA, 2013” from this URL  </a:t>
            </a:r>
            <a:r>
              <a:rPr lang="en-US" u="sng" dirty="0">
                <a:solidFill>
                  <a:srgbClr val="0563C1"/>
                </a:solidFill>
                <a:latin typeface="Calibri" panose="020F0502020204030204" pitchFamily="34" charset="0"/>
                <a:ea typeface="Calibri" panose="020F0502020204030204" pitchFamily="34" charset="0"/>
                <a:cs typeface="Times New Roman" panose="02020503050405090304" pitchFamily="18" charset="0"/>
                <a:hlinkClick r:id="rId1"/>
              </a:rPr>
              <a:t>http://www.data.gov.my/data/ms_MY/dataset/2f7fb63c-feeb-41a2-9f6f-9b869e13bb01/resource/b198057c-99a2-4d1e-ba6c-d2bcef6bdf0a/download/pergerakan-pesawat-perdagangan-mengikut-lapangan-terbang-2013.xlsx</a:t>
            </a:r>
            <a:r>
              <a:rPr lang="en-US" dirty="0">
                <a:latin typeface="Calibri" panose="020F0502020204030204" pitchFamily="34" charset="0"/>
                <a:ea typeface="Calibri" panose="020F0502020204030204" pitchFamily="34" charset="0"/>
                <a:cs typeface="Times New Roman" panose="02020503050405090304" pitchFamily="18" charset="0"/>
              </a:rPr>
              <a:t> </a:t>
            </a:r>
            <a:endParaRPr lang="en-US" sz="2400" dirty="0">
              <a:latin typeface="Calibri" panose="020F0502020204030204" pitchFamily="34" charset="0"/>
              <a:ea typeface="Calibri" panose="020F0502020204030204" pitchFamily="34" charset="0"/>
              <a:cs typeface="Times New Roman" panose="02020503050405090304" pitchFamily="18" charset="0"/>
            </a:endParaRPr>
          </a:p>
          <a:p>
            <a:pPr marL="342900" lvl="0" indent="-342900">
              <a:lnSpc>
                <a:spcPct val="107000"/>
              </a:lnSpc>
              <a:spcAft>
                <a:spcPts val="800"/>
              </a:spcAft>
              <a:buFont typeface="Symbol" panose="05050102010706020507" pitchFamily="18" charset="2"/>
              <a:buChar char=""/>
            </a:pPr>
            <a:r>
              <a:rPr lang="en-US" dirty="0">
                <a:latin typeface="Calibri" panose="020F0502020204030204" pitchFamily="34" charset="0"/>
                <a:ea typeface="Calibri" panose="020F0502020204030204" pitchFamily="34" charset="0"/>
                <a:cs typeface="Times New Roman" panose="02020503050405090304" pitchFamily="18" charset="0"/>
              </a:rPr>
              <a:t>Store in comflight.xlsx file</a:t>
            </a:r>
            <a:endParaRPr lang="en-US" sz="2400" dirty="0">
              <a:latin typeface="Calibri" panose="020F0502020204030204" pitchFamily="34" charset="0"/>
              <a:ea typeface="Calibri" panose="020F0502020204030204" pitchFamily="34" charset="0"/>
              <a:cs typeface="Times New Roman" panose="02020503050405090304" pitchFamily="18" charset="0"/>
            </a:endParaRP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1026" name="Picture 2" descr="Related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250" b="10689"/>
          <a:stretch>
            <a:fillRect/>
          </a:stretch>
        </p:blipFill>
        <p:spPr bwMode="auto">
          <a:xfrm>
            <a:off x="7717299" y="365125"/>
            <a:ext cx="1111349" cy="11928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9961776">
            <a:off x="-55164" y="965538"/>
            <a:ext cx="4411657" cy="830997"/>
          </a:xfrm>
          <a:prstGeom prst="rect">
            <a:avLst/>
          </a:prstGeom>
          <a:noFill/>
        </p:spPr>
        <p:txBody>
          <a:bodyPr wrap="none" lIns="91440" tIns="45720" rIns="91440" bIns="45720">
            <a:spAutoFit/>
          </a:bodyPr>
          <a:lstStyle/>
          <a:p>
            <a:pPr algn="ctr"/>
            <a:r>
              <a:rPr lang="en-US" sz="2400" b="0" cap="none" spc="0" dirty="0" smtClean="0">
                <a:ln w="0"/>
                <a:solidFill>
                  <a:srgbClr val="C00000"/>
                </a:solidFill>
                <a:effectLst>
                  <a:outerShdw blurRad="38100" dist="19050" dir="2700000" algn="tl" rotWithShape="0">
                    <a:schemeClr val="dk1">
                      <a:alpha val="40000"/>
                    </a:schemeClr>
                  </a:outerShdw>
                </a:effectLst>
              </a:rPr>
              <a:t>Try out these Ex.1 – Ex.10 using R.</a:t>
            </a:r>
            <a:endParaRPr lang="en-US" sz="2400" b="0" cap="none" spc="0" dirty="0" smtClean="0">
              <a:ln w="0"/>
              <a:solidFill>
                <a:srgbClr val="C00000"/>
              </a:solidFill>
              <a:effectLst>
                <a:outerShdw blurRad="38100" dist="19050" dir="2700000" algn="tl" rotWithShape="0">
                  <a:schemeClr val="dk1">
                    <a:alpha val="40000"/>
                  </a:schemeClr>
                </a:outerShdw>
              </a:effectLst>
            </a:endParaRPr>
          </a:p>
          <a:p>
            <a:r>
              <a:rPr lang="en-US" sz="2400" dirty="0" smtClean="0">
                <a:ln w="0"/>
                <a:solidFill>
                  <a:srgbClr val="C00000"/>
                </a:solidFill>
                <a:effectLst>
                  <a:outerShdw blurRad="38100" dist="19050" dir="2700000" algn="tl" rotWithShape="0">
                    <a:schemeClr val="dk1">
                      <a:alpha val="40000"/>
                    </a:schemeClr>
                  </a:outerShdw>
                </a:effectLst>
              </a:rPr>
              <a:t>No need to submit on Spectrum</a:t>
            </a:r>
            <a:endParaRPr lang="en-US" sz="2400" b="0" cap="none" spc="0" dirty="0">
              <a:ln w="0"/>
              <a:solidFill>
                <a:srgbClr val="C00000"/>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pPr algn="ctr"/>
            <a:r>
              <a:rPr lang="en-US" b="1" dirty="0" smtClean="0"/>
              <a:t>Exercise 1 – Try this </a:t>
            </a:r>
            <a:endParaRPr lang="en-US" b="1" dirty="0"/>
          </a:p>
        </p:txBody>
      </p:sp>
      <p:sp>
        <p:nvSpPr>
          <p:cNvPr id="3" name="Slide Number Placeholder 2"/>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1"/>
          <a:stretch>
            <a:fillRect/>
          </a:stretch>
        </p:blipFill>
        <p:spPr>
          <a:xfrm>
            <a:off x="838200" y="4014121"/>
            <a:ext cx="10649323" cy="2279855"/>
          </a:xfrm>
          <a:prstGeom prst="rect">
            <a:avLst/>
          </a:prstGeom>
        </p:spPr>
      </p:pic>
      <p:pic>
        <p:nvPicPr>
          <p:cNvPr id="6" name="Picture 5"/>
          <p:cNvPicPr>
            <a:picLocks noChangeAspect="1"/>
          </p:cNvPicPr>
          <p:nvPr/>
        </p:nvPicPr>
        <p:blipFill>
          <a:blip r:embed="rId2"/>
          <a:stretch>
            <a:fillRect/>
          </a:stretch>
        </p:blipFill>
        <p:spPr>
          <a:xfrm>
            <a:off x="838200" y="1253921"/>
            <a:ext cx="10791304" cy="269782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099" y="464870"/>
            <a:ext cx="11156852" cy="548640"/>
          </a:xfrm>
        </p:spPr>
        <p:txBody>
          <a:bodyPr>
            <a:normAutofit fontScale="90000"/>
          </a:bodyPr>
          <a:lstStyle/>
          <a:p>
            <a:pPr algn="ctr"/>
            <a:r>
              <a:rPr lang="en-US" sz="3100" b="1" dirty="0" smtClean="0">
                <a:solidFill>
                  <a:srgbClr val="002060"/>
                </a:solidFill>
              </a:rPr>
              <a:t>Mapping Data Engineering, Modelling and Analysis to Data Scientist Activities </a:t>
            </a:r>
            <a:br>
              <a:rPr lang="en-US" dirty="0"/>
            </a:b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6" name="Picture 5"/>
          <p:cNvPicPr>
            <a:picLocks noChangeAspect="1"/>
          </p:cNvPicPr>
          <p:nvPr/>
        </p:nvPicPr>
        <p:blipFill rotWithShape="1">
          <a:blip r:embed="rId1"/>
          <a:srcRect l="27691" t="28894" r="9274" b="14567"/>
          <a:stretch>
            <a:fillRect/>
          </a:stretch>
        </p:blipFill>
        <p:spPr>
          <a:xfrm>
            <a:off x="395077" y="829995"/>
            <a:ext cx="10958723" cy="5526355"/>
          </a:xfrm>
          <a:prstGeom prst="rect">
            <a:avLst/>
          </a:prstGeom>
        </p:spPr>
      </p:pic>
      <p:sp>
        <p:nvSpPr>
          <p:cNvPr id="7" name="Rectangle 6"/>
          <p:cNvSpPr/>
          <p:nvPr/>
        </p:nvSpPr>
        <p:spPr>
          <a:xfrm>
            <a:off x="0" y="6385024"/>
            <a:ext cx="6096000" cy="307777"/>
          </a:xfrm>
          <a:prstGeom prst="rect">
            <a:avLst/>
          </a:prstGeom>
        </p:spPr>
        <p:txBody>
          <a:bodyPr>
            <a:spAutoFit/>
          </a:bodyPr>
          <a:lstStyle/>
          <a:p>
            <a:r>
              <a:rPr lang="en-US" sz="1400" dirty="0" smtClean="0"/>
              <a:t>* Credit to: Dr. </a:t>
            </a:r>
            <a:r>
              <a:rPr lang="en-US" sz="1400" dirty="0" err="1" smtClean="0"/>
              <a:t>Dzahar</a:t>
            </a:r>
            <a:r>
              <a:rPr lang="en-US" sz="1400" dirty="0" smtClean="0"/>
              <a:t> </a:t>
            </a:r>
            <a:r>
              <a:rPr lang="en-US" sz="1400" dirty="0" err="1" smtClean="0"/>
              <a:t>Mansor</a:t>
            </a:r>
            <a:r>
              <a:rPr lang="en-US" sz="1400" dirty="0" smtClean="0"/>
              <a:t>, National </a:t>
            </a:r>
            <a:r>
              <a:rPr lang="en-US" sz="1400" dirty="0"/>
              <a:t>Technology Officer</a:t>
            </a:r>
            <a:r>
              <a:rPr lang="en-US" sz="1400" dirty="0" smtClean="0"/>
              <a:t>, Microsoft </a:t>
            </a:r>
            <a:r>
              <a:rPr lang="en-US" sz="1400" dirty="0"/>
              <a:t>Malaysia</a:t>
            </a:r>
            <a:endParaRPr lang="en-US" sz="1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4068" t="16009" r="15437" b="18991"/>
          <a:stretch>
            <a:fillRect/>
          </a:stretch>
        </p:blipFill>
        <p:spPr>
          <a:xfrm>
            <a:off x="984738" y="716458"/>
            <a:ext cx="10530875" cy="5459259"/>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388" y="157620"/>
            <a:ext cx="10515600" cy="818491"/>
          </a:xfrm>
        </p:spPr>
        <p:txBody>
          <a:bodyPr/>
          <a:lstStyle/>
          <a:p>
            <a:pPr algn="ctr"/>
            <a:r>
              <a:rPr lang="en-US" b="1" dirty="0" smtClean="0"/>
              <a:t>Exercise 2</a:t>
            </a:r>
            <a:endParaRPr lang="en-US" b="1" dirty="0"/>
          </a:p>
        </p:txBody>
      </p:sp>
      <p:sp>
        <p:nvSpPr>
          <p:cNvPr id="3" name="Content Placeholder 2"/>
          <p:cNvSpPr>
            <a:spLocks noGrp="1"/>
          </p:cNvSpPr>
          <p:nvPr>
            <p:ph idx="1"/>
          </p:nvPr>
        </p:nvSpPr>
        <p:spPr>
          <a:xfrm>
            <a:off x="528711" y="985185"/>
            <a:ext cx="10515600" cy="3156602"/>
          </a:xfrm>
        </p:spPr>
        <p:txBody>
          <a:bodyPr>
            <a:normAutofit/>
          </a:bodyPr>
          <a:lstStyle/>
          <a:p>
            <a:endParaRPr lang="en-US" sz="1200" dirty="0">
              <a:solidFill>
                <a:srgbClr val="000000"/>
              </a:solidFill>
              <a:latin typeface="Arial" panose="020B0604020202090204" pitchFamily="34" charset="0"/>
            </a:endParaRPr>
          </a:p>
          <a:p>
            <a:r>
              <a:rPr lang="en-US" dirty="0" smtClean="0">
                <a:solidFill>
                  <a:srgbClr val="000000"/>
                </a:solidFill>
                <a:latin typeface="Arial" panose="020B0604020202090204" pitchFamily="34" charset="0"/>
              </a:rPr>
              <a:t>Read </a:t>
            </a:r>
            <a:r>
              <a:rPr lang="en-US" dirty="0">
                <a:solidFill>
                  <a:srgbClr val="000000"/>
                </a:solidFill>
                <a:latin typeface="Arial" panose="020B0604020202090204" pitchFamily="34" charset="0"/>
              </a:rPr>
              <a:t>file with “,” as delimiter </a:t>
            </a:r>
            <a:endParaRPr lang="en-US" dirty="0">
              <a:solidFill>
                <a:srgbClr val="000000"/>
              </a:solidFill>
              <a:latin typeface="Arial" panose="020B0604020202090204" pitchFamily="34" charset="0"/>
            </a:endParaRPr>
          </a:p>
          <a:p>
            <a:pPr marL="0" indent="0">
              <a:buNone/>
            </a:pPr>
            <a:r>
              <a:rPr lang="en-US" dirty="0">
                <a:solidFill>
                  <a:srgbClr val="000000"/>
                </a:solidFill>
                <a:latin typeface="Courier New" panose="02070409020205090404" pitchFamily="49" charset="0"/>
              </a:rPr>
              <a:t>&gt;comma_dat&lt;-</a:t>
            </a:r>
            <a:r>
              <a:rPr lang="en-US" dirty="0" err="1">
                <a:solidFill>
                  <a:srgbClr val="000000"/>
                </a:solidFill>
                <a:latin typeface="Courier New" panose="02070409020205090404" pitchFamily="49" charset="0"/>
              </a:rPr>
              <a:t>read.table</a:t>
            </a:r>
            <a:r>
              <a:rPr lang="en-US" dirty="0">
                <a:solidFill>
                  <a:srgbClr val="000000"/>
                </a:solidFill>
                <a:latin typeface="Courier New" panose="02070409020205090404" pitchFamily="49" charset="0"/>
              </a:rPr>
              <a:t>("http://</a:t>
            </a:r>
            <a:r>
              <a:rPr lang="en-US" dirty="0" smtClean="0">
                <a:solidFill>
                  <a:srgbClr val="000000"/>
                </a:solidFill>
                <a:latin typeface="Courier New" panose="02070409020205090404" pitchFamily="49" charset="0"/>
              </a:rPr>
              <a:t>bit.ly/1e9Cvzu", </a:t>
            </a:r>
            <a:r>
              <a:rPr lang="en-US" dirty="0">
                <a:solidFill>
                  <a:srgbClr val="000000"/>
                </a:solidFill>
                <a:latin typeface="Courier New" panose="02070409020205090404" pitchFamily="49" charset="0"/>
              </a:rPr>
              <a:t>header=TRUE, </a:t>
            </a:r>
            <a:r>
              <a:rPr lang="en-US" dirty="0" err="1">
                <a:solidFill>
                  <a:srgbClr val="000000"/>
                </a:solidFill>
                <a:latin typeface="Courier New" panose="02070409020205090404" pitchFamily="49" charset="0"/>
              </a:rPr>
              <a:t>sep</a:t>
            </a:r>
            <a:r>
              <a:rPr lang="en-US" dirty="0">
                <a:solidFill>
                  <a:srgbClr val="000000"/>
                </a:solidFill>
                <a:latin typeface="Courier New" panose="02070409020205090404" pitchFamily="49" charset="0"/>
              </a:rPr>
              <a:t>=",")</a:t>
            </a:r>
            <a:endParaRPr lang="en-US" dirty="0">
              <a:solidFill>
                <a:srgbClr val="000000"/>
              </a:solidFill>
              <a:latin typeface="Courier New" panose="02070409020205090404" pitchFamily="49" charset="0"/>
            </a:endParaRPr>
          </a:p>
          <a:p>
            <a:r>
              <a:rPr lang="en-US" dirty="0" smtClean="0">
                <a:solidFill>
                  <a:srgbClr val="000000"/>
                </a:solidFill>
                <a:latin typeface="Calibri" panose="020F0502020204030204" pitchFamily="34" charset="0"/>
              </a:rPr>
              <a:t>Read </a:t>
            </a:r>
            <a:r>
              <a:rPr lang="en-US" dirty="0">
                <a:solidFill>
                  <a:srgbClr val="000000"/>
                </a:solidFill>
                <a:latin typeface="Calibri" panose="020F0502020204030204" pitchFamily="34" charset="0"/>
              </a:rPr>
              <a:t>the test_semicolon.txt with “;” delimiter file from </a:t>
            </a:r>
            <a:r>
              <a:rPr lang="en-US" dirty="0">
                <a:solidFill>
                  <a:srgbClr val="000000"/>
                </a:solidFill>
                <a:latin typeface="Calibri" panose="020F0502020204030204" pitchFamily="34" charset="0"/>
                <a:hlinkClick r:id="rId1"/>
              </a:rPr>
              <a:t>http://</a:t>
            </a:r>
            <a:r>
              <a:rPr lang="en-US" dirty="0" smtClean="0">
                <a:solidFill>
                  <a:srgbClr val="000000"/>
                </a:solidFill>
                <a:latin typeface="Calibri" panose="020F0502020204030204" pitchFamily="34" charset="0"/>
                <a:hlinkClick r:id="rId1"/>
              </a:rPr>
              <a:t>bit.ly/1RGbPn9</a:t>
            </a:r>
            <a:r>
              <a:rPr lang="en-US" dirty="0" smtClean="0">
                <a:solidFill>
                  <a:srgbClr val="000000"/>
                </a:solidFill>
                <a:latin typeface="Calibri" panose="020F0502020204030204" pitchFamily="34" charset="0"/>
              </a:rPr>
              <a:t> and </a:t>
            </a:r>
            <a:r>
              <a:rPr lang="en-US" dirty="0">
                <a:solidFill>
                  <a:srgbClr val="000000"/>
                </a:solidFill>
                <a:latin typeface="Calibri" panose="020F0502020204030204" pitchFamily="34" charset="0"/>
              </a:rPr>
              <a:t>store in </a:t>
            </a:r>
            <a:r>
              <a:rPr lang="en-US" i="1" dirty="0" err="1">
                <a:solidFill>
                  <a:srgbClr val="000000"/>
                </a:solidFill>
                <a:latin typeface="Calibri" panose="020F0502020204030204" pitchFamily="34" charset="0"/>
              </a:rPr>
              <a:t>semi_dat</a:t>
            </a:r>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Show </a:t>
            </a:r>
            <a:r>
              <a:rPr lang="en-US" dirty="0">
                <a:solidFill>
                  <a:srgbClr val="000000"/>
                </a:solidFill>
                <a:latin typeface="Calibri" panose="020F0502020204030204" pitchFamily="34" charset="0"/>
              </a:rPr>
              <a:t>the content of </a:t>
            </a:r>
            <a:r>
              <a:rPr lang="en-US" i="1" dirty="0" err="1">
                <a:solidFill>
                  <a:srgbClr val="000000"/>
                </a:solidFill>
                <a:latin typeface="Calibri" panose="020F0502020204030204" pitchFamily="34" charset="0"/>
              </a:rPr>
              <a:t>semi_dat</a:t>
            </a:r>
            <a:endParaRPr lang="en-US" dirty="0">
              <a:solidFill>
                <a:srgbClr val="000000"/>
              </a:solidFill>
              <a:latin typeface="Calibri" panose="020F0502020204030204" pitchFamily="34" charset="0"/>
            </a:endParaRPr>
          </a:p>
          <a:p>
            <a:pPr marL="0" indent="0">
              <a:buNone/>
            </a:pPr>
            <a:endParaRPr lang="en-US" sz="2400"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2"/>
          <a:stretch>
            <a:fillRect/>
          </a:stretch>
        </p:blipFill>
        <p:spPr>
          <a:xfrm>
            <a:off x="7215271" y="148546"/>
            <a:ext cx="1109568" cy="1194920"/>
          </a:xfrm>
          <a:prstGeom prst="rect">
            <a:avLst/>
          </a:prstGeom>
        </p:spPr>
      </p:pic>
      <p:sp>
        <p:nvSpPr>
          <p:cNvPr id="6" name="Rectangle 5"/>
          <p:cNvSpPr/>
          <p:nvPr/>
        </p:nvSpPr>
        <p:spPr>
          <a:xfrm>
            <a:off x="923777" y="4879022"/>
            <a:ext cx="7108875" cy="1477328"/>
          </a:xfrm>
          <a:prstGeom prst="rect">
            <a:avLst/>
          </a:prstGeom>
          <a:solidFill>
            <a:schemeClr val="accent4">
              <a:lumMod val="20000"/>
              <a:lumOff val="80000"/>
            </a:schemeClr>
          </a:solidFill>
        </p:spPr>
        <p:txBody>
          <a:bodyPr wrap="square">
            <a:spAutoFit/>
          </a:bodyPr>
          <a:lstStyle/>
          <a:p>
            <a:r>
              <a:rPr lang="en-US" dirty="0" err="1"/>
              <a:t>gender,id,race,ses,schtyp,prgtype,read,write,math,science,socst</a:t>
            </a:r>
            <a:endParaRPr lang="en-US" dirty="0"/>
          </a:p>
          <a:p>
            <a:r>
              <a:rPr lang="en-US" dirty="0"/>
              <a:t>0,70,4,1,1,general,57,52,41,47,57</a:t>
            </a:r>
            <a:endParaRPr lang="en-US" dirty="0"/>
          </a:p>
          <a:p>
            <a:r>
              <a:rPr lang="en-US" dirty="0"/>
              <a:t>1,121,4,2,1,vocati,68,59,53,63,61</a:t>
            </a:r>
            <a:endParaRPr lang="en-US" dirty="0"/>
          </a:p>
          <a:p>
            <a:r>
              <a:rPr lang="en-US" dirty="0"/>
              <a:t>0,86,4,3,1,general,44,33,54,58,31</a:t>
            </a:r>
            <a:endParaRPr lang="en-US" dirty="0"/>
          </a:p>
          <a:p>
            <a:r>
              <a:rPr lang="en-US" dirty="0"/>
              <a:t>0,141,4,3,1,vocati,63,44,47,53,56</a:t>
            </a:r>
            <a:endParaRPr lang="en-US" dirty="0"/>
          </a:p>
        </p:txBody>
      </p:sp>
      <p:sp>
        <p:nvSpPr>
          <p:cNvPr id="8" name="TextBox 7"/>
          <p:cNvSpPr txBox="1"/>
          <p:nvPr/>
        </p:nvSpPr>
        <p:spPr>
          <a:xfrm>
            <a:off x="669388" y="4290646"/>
            <a:ext cx="11063067" cy="461665"/>
          </a:xfrm>
          <a:prstGeom prst="rect">
            <a:avLst/>
          </a:prstGeom>
          <a:noFill/>
        </p:spPr>
        <p:txBody>
          <a:bodyPr wrap="square" rtlCol="0">
            <a:spAutoFit/>
          </a:bodyPr>
          <a:lstStyle/>
          <a:p>
            <a:r>
              <a:rPr lang="en-US" sz="2400" dirty="0" smtClean="0"/>
              <a:t>Try create a csv file using the data below and repeat the above using this file. </a:t>
            </a:r>
            <a:endParaRPr lang="en-US" sz="24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b="1" dirty="0"/>
              <a:t>Exercise </a:t>
            </a:r>
            <a:r>
              <a:rPr lang="en-US" b="1" dirty="0" smtClean="0"/>
              <a:t>2 </a:t>
            </a:r>
            <a:r>
              <a:rPr lang="en-US" b="1" dirty="0"/>
              <a:t>– Try this </a:t>
            </a:r>
            <a:endParaRPr lang="en-US" b="1"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6" name="Picture 5"/>
          <p:cNvPicPr>
            <a:picLocks noChangeAspect="1"/>
          </p:cNvPicPr>
          <p:nvPr/>
        </p:nvPicPr>
        <p:blipFill>
          <a:blip r:embed="rId1"/>
          <a:stretch>
            <a:fillRect/>
          </a:stretch>
        </p:blipFill>
        <p:spPr>
          <a:xfrm>
            <a:off x="838200" y="2073377"/>
            <a:ext cx="11243911" cy="3663746"/>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Exercise 3</a:t>
            </a:r>
            <a:endParaRPr lang="en-US" b="1" dirty="0"/>
          </a:p>
        </p:txBody>
      </p:sp>
      <p:sp>
        <p:nvSpPr>
          <p:cNvPr id="3" name="Content Placeholder 2"/>
          <p:cNvSpPr>
            <a:spLocks noGrp="1"/>
          </p:cNvSpPr>
          <p:nvPr>
            <p:ph idx="1"/>
          </p:nvPr>
        </p:nvSpPr>
        <p:spPr>
          <a:xfrm>
            <a:off x="838200" y="1488000"/>
            <a:ext cx="11063068" cy="4351338"/>
          </a:xfrm>
        </p:spPr>
        <p:txBody>
          <a:bodyPr>
            <a:normAutofit lnSpcReduction="10000"/>
          </a:bodyPr>
          <a:lstStyle/>
          <a:p>
            <a:endParaRPr lang="en-US" sz="1200"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Download the “Genting Malaysia </a:t>
            </a:r>
            <a:r>
              <a:rPr lang="en-US" dirty="0" err="1">
                <a:solidFill>
                  <a:srgbClr val="000000"/>
                </a:solidFill>
                <a:latin typeface="Calibri" panose="020F0502020204030204" pitchFamily="34" charset="0"/>
              </a:rPr>
              <a:t>Berhad</a:t>
            </a:r>
            <a:r>
              <a:rPr lang="en-US" dirty="0">
                <a:solidFill>
                  <a:srgbClr val="000000"/>
                </a:solidFill>
                <a:latin typeface="Calibri" panose="020F0502020204030204" pitchFamily="34" charset="0"/>
              </a:rPr>
              <a:t>” share prices (in csv) from Yahoo! Finance (URL: </a:t>
            </a:r>
            <a:r>
              <a:rPr lang="en-US" dirty="0">
                <a:solidFill>
                  <a:srgbClr val="000000"/>
                </a:solidFill>
                <a:latin typeface="Calibri" panose="020F0502020204030204" pitchFamily="34" charset="0"/>
                <a:hlinkClick r:id="rId1"/>
              </a:rPr>
              <a:t>https://finance.yahoo.com/quote/4715.KL/history?period1=1506856572&amp;period2=1538392572&amp;interval=1d&amp;filter=history&amp;frequency=1d</a:t>
            </a:r>
            <a:r>
              <a:rPr lang="en-US" dirty="0" smtClean="0">
                <a:solidFill>
                  <a:srgbClr val="000000"/>
                </a:solidFill>
                <a:latin typeface="Calibri" panose="020F0502020204030204" pitchFamily="34" charset="0"/>
              </a:rPr>
              <a:t>) </a:t>
            </a:r>
            <a:endParaRPr lang="en-US" dirty="0">
              <a:solidFill>
                <a:srgbClr val="000000"/>
              </a:solidFill>
              <a:latin typeface="Calibri" panose="020F0502020204030204" pitchFamily="34" charset="0"/>
            </a:endParaRPr>
          </a:p>
          <a:p>
            <a:r>
              <a:rPr lang="en-US" dirty="0" smtClean="0">
                <a:solidFill>
                  <a:srgbClr val="000000"/>
                </a:solidFill>
                <a:latin typeface="Arial" panose="020B0604020202090204" pitchFamily="34" charset="0"/>
              </a:rPr>
              <a:t>Store </a:t>
            </a:r>
            <a:r>
              <a:rPr lang="en-US" dirty="0">
                <a:solidFill>
                  <a:srgbClr val="000000"/>
                </a:solidFill>
                <a:latin typeface="Arial" panose="020B0604020202090204" pitchFamily="34" charset="0"/>
              </a:rPr>
              <a:t>in genting.csv file</a:t>
            </a:r>
            <a:endParaRPr lang="en-US" dirty="0">
              <a:solidFill>
                <a:srgbClr val="000000"/>
              </a:solidFill>
              <a:latin typeface="Arial" panose="020B0604020202090204" pitchFamily="34" charset="0"/>
            </a:endParaRPr>
          </a:p>
          <a:p>
            <a:r>
              <a:rPr lang="en-US" dirty="0" smtClean="0">
                <a:solidFill>
                  <a:srgbClr val="000000"/>
                </a:solidFill>
                <a:latin typeface="Arial" panose="020B0604020202090204" pitchFamily="34" charset="0"/>
              </a:rPr>
              <a:t>Read </a:t>
            </a:r>
            <a:r>
              <a:rPr lang="en-US" dirty="0">
                <a:solidFill>
                  <a:srgbClr val="000000"/>
                </a:solidFill>
                <a:latin typeface="Arial" panose="020B0604020202090204" pitchFamily="34" charset="0"/>
              </a:rPr>
              <a:t>the file and describe the data obtained:</a:t>
            </a:r>
            <a:endParaRPr lang="en-US" dirty="0">
              <a:solidFill>
                <a:srgbClr val="000000"/>
              </a:solidFill>
              <a:latin typeface="Arial" panose="020B0604020202090204" pitchFamily="34" charset="0"/>
            </a:endParaRPr>
          </a:p>
          <a:p>
            <a:pPr lvl="1"/>
            <a:r>
              <a:rPr lang="en-US" sz="2000" dirty="0" smtClean="0">
                <a:solidFill>
                  <a:srgbClr val="000000"/>
                </a:solidFill>
                <a:latin typeface="Arial" panose="020B0604020202090204" pitchFamily="34" charset="0"/>
              </a:rPr>
              <a:t>Number </a:t>
            </a:r>
            <a:r>
              <a:rPr lang="en-US" sz="2000" dirty="0">
                <a:solidFill>
                  <a:srgbClr val="000000"/>
                </a:solidFill>
                <a:latin typeface="Arial" panose="020B0604020202090204" pitchFamily="34" charset="0"/>
              </a:rPr>
              <a:t>of observations</a:t>
            </a:r>
            <a:endParaRPr lang="en-US" sz="2000" dirty="0">
              <a:solidFill>
                <a:srgbClr val="000000"/>
              </a:solidFill>
              <a:latin typeface="Arial" panose="020B0604020202090204" pitchFamily="34" charset="0"/>
            </a:endParaRPr>
          </a:p>
          <a:p>
            <a:pPr lvl="1"/>
            <a:r>
              <a:rPr lang="en-US" sz="2000" dirty="0" smtClean="0">
                <a:solidFill>
                  <a:srgbClr val="000000"/>
                </a:solidFill>
                <a:latin typeface="Arial" panose="020B0604020202090204" pitchFamily="34" charset="0"/>
              </a:rPr>
              <a:t>Number </a:t>
            </a:r>
            <a:r>
              <a:rPr lang="en-US" sz="2000" dirty="0">
                <a:solidFill>
                  <a:srgbClr val="000000"/>
                </a:solidFill>
                <a:latin typeface="Arial" panose="020B0604020202090204" pitchFamily="34" charset="0"/>
              </a:rPr>
              <a:t>of Variables</a:t>
            </a:r>
            <a:endParaRPr lang="en-US" sz="2000" dirty="0">
              <a:solidFill>
                <a:srgbClr val="000000"/>
              </a:solidFill>
              <a:latin typeface="Arial" panose="020B0604020202090204" pitchFamily="34" charset="0"/>
            </a:endParaRPr>
          </a:p>
          <a:p>
            <a:pPr lvl="1"/>
            <a:r>
              <a:rPr lang="en-US" sz="2000" dirty="0" smtClean="0">
                <a:solidFill>
                  <a:srgbClr val="000000"/>
                </a:solidFill>
                <a:latin typeface="Arial" panose="020B0604020202090204" pitchFamily="34" charset="0"/>
              </a:rPr>
              <a:t>Names </a:t>
            </a:r>
            <a:r>
              <a:rPr lang="en-US" sz="2000" dirty="0">
                <a:solidFill>
                  <a:srgbClr val="000000"/>
                </a:solidFill>
                <a:latin typeface="Arial" panose="020B0604020202090204" pitchFamily="34" charset="0"/>
              </a:rPr>
              <a:t>of the variables</a:t>
            </a:r>
            <a:endParaRPr lang="en-US" sz="2000" dirty="0">
              <a:solidFill>
                <a:srgbClr val="000000"/>
              </a:solidFill>
              <a:latin typeface="Arial" panose="020B0604020202090204" pitchFamily="34" charset="0"/>
            </a:endParaRPr>
          </a:p>
          <a:p>
            <a:pPr lvl="1"/>
            <a:r>
              <a:rPr lang="en-US" sz="2000" dirty="0" smtClean="0">
                <a:solidFill>
                  <a:srgbClr val="000000"/>
                </a:solidFill>
                <a:latin typeface="Arial" panose="020B0604020202090204" pitchFamily="34" charset="0"/>
              </a:rPr>
              <a:t>Calculate </a:t>
            </a:r>
            <a:r>
              <a:rPr lang="en-US" sz="2000" dirty="0">
                <a:solidFill>
                  <a:srgbClr val="000000"/>
                </a:solidFill>
                <a:latin typeface="Arial" panose="020B0604020202090204" pitchFamily="34" charset="0"/>
              </a:rPr>
              <a:t>average closing price</a:t>
            </a:r>
            <a:endParaRPr lang="en-US" sz="2000" dirty="0">
              <a:solidFill>
                <a:srgbClr val="000000"/>
              </a:solidFill>
              <a:latin typeface="Arial" panose="020B0604020202090204" pitchFamily="34" charset="0"/>
            </a:endParaRPr>
          </a:p>
          <a:p>
            <a:pPr lvl="1"/>
            <a:r>
              <a:rPr lang="en-US" sz="2000" dirty="0" smtClean="0">
                <a:solidFill>
                  <a:srgbClr val="000000"/>
                </a:solidFill>
                <a:latin typeface="Arial" panose="020B0604020202090204" pitchFamily="34" charset="0"/>
              </a:rPr>
              <a:t>Calculate </a:t>
            </a:r>
            <a:r>
              <a:rPr lang="en-US" sz="2000" dirty="0">
                <a:solidFill>
                  <a:srgbClr val="000000"/>
                </a:solidFill>
                <a:latin typeface="Arial" panose="020B0604020202090204" pitchFamily="34" charset="0"/>
              </a:rPr>
              <a:t>number of days where the closing price is more than RM 1.35</a:t>
            </a:r>
            <a:endParaRPr lang="en-US" sz="2000" dirty="0">
              <a:solidFill>
                <a:srgbClr val="000000"/>
              </a:solidFill>
              <a:latin typeface="Arial" panose="020B0604020202090204" pitchFamily="34" charset="0"/>
            </a:endParaRP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2"/>
          <a:stretch>
            <a:fillRect/>
          </a:stretch>
        </p:blipFill>
        <p:spPr>
          <a:xfrm>
            <a:off x="7501032" y="293080"/>
            <a:ext cx="1109568" cy="119492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3900"/>
            <a:ext cx="10515600" cy="814746"/>
          </a:xfrm>
        </p:spPr>
        <p:txBody>
          <a:bodyPr/>
          <a:lstStyle/>
          <a:p>
            <a:pPr algn="ctr"/>
            <a:r>
              <a:rPr lang="en-US" b="1" dirty="0"/>
              <a:t>Exercise </a:t>
            </a:r>
            <a:r>
              <a:rPr lang="en-US" b="1" dirty="0" smtClean="0"/>
              <a:t>3 </a:t>
            </a:r>
            <a:r>
              <a:rPr lang="en-US" b="1" dirty="0"/>
              <a:t>– Try this </a:t>
            </a:r>
            <a:endParaRPr lang="en-US" b="1"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1"/>
          <a:stretch>
            <a:fillRect/>
          </a:stretch>
        </p:blipFill>
        <p:spPr>
          <a:xfrm>
            <a:off x="587477" y="815396"/>
            <a:ext cx="9394723" cy="2842101"/>
          </a:xfrm>
          <a:prstGeom prst="rect">
            <a:avLst/>
          </a:prstGeom>
        </p:spPr>
      </p:pic>
      <p:pic>
        <p:nvPicPr>
          <p:cNvPr id="6" name="Picture 5"/>
          <p:cNvPicPr>
            <a:picLocks noChangeAspect="1"/>
          </p:cNvPicPr>
          <p:nvPr/>
        </p:nvPicPr>
        <p:blipFill>
          <a:blip r:embed="rId2"/>
          <a:stretch>
            <a:fillRect/>
          </a:stretch>
        </p:blipFill>
        <p:spPr>
          <a:xfrm>
            <a:off x="648929" y="3657497"/>
            <a:ext cx="8224690" cy="3200503"/>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2554" t="14086" r="12627" b="8221"/>
          <a:stretch>
            <a:fillRect/>
          </a:stretch>
        </p:blipFill>
        <p:spPr>
          <a:xfrm>
            <a:off x="705893" y="281354"/>
            <a:ext cx="10337246" cy="6035040"/>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1041" t="16779" r="9383" b="9567"/>
          <a:stretch>
            <a:fillRect/>
          </a:stretch>
        </p:blipFill>
        <p:spPr>
          <a:xfrm>
            <a:off x="676019" y="436099"/>
            <a:ext cx="11408127" cy="5936566"/>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65" y="182245"/>
            <a:ext cx="10515600" cy="1325563"/>
          </a:xfrm>
        </p:spPr>
        <p:txBody>
          <a:bodyPr/>
          <a:lstStyle/>
          <a:p>
            <a:pPr algn="ctr"/>
            <a:r>
              <a:rPr lang="en-US" b="1" dirty="0" smtClean="0"/>
              <a:t>Exercise 4</a:t>
            </a:r>
            <a:endParaRPr lang="en-US" b="1" dirty="0"/>
          </a:p>
        </p:txBody>
      </p:sp>
      <p:sp>
        <p:nvSpPr>
          <p:cNvPr id="3" name="Content Placeholder 2"/>
          <p:cNvSpPr>
            <a:spLocks noGrp="1"/>
          </p:cNvSpPr>
          <p:nvPr>
            <p:ph idx="1"/>
          </p:nvPr>
        </p:nvSpPr>
        <p:spPr>
          <a:xfrm>
            <a:off x="641251" y="1409333"/>
            <a:ext cx="10684413" cy="4597571"/>
          </a:xfrm>
        </p:spPr>
        <p:txBody>
          <a:bodyPr/>
          <a:lstStyle/>
          <a:p>
            <a:endParaRPr lang="en-US" sz="1200"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Download the Excel spreadsheet on Natural Gas Acquisition Program here:</a:t>
            </a:r>
            <a:endParaRPr lang="en-US" dirty="0">
              <a:solidFill>
                <a:srgbClr val="000000"/>
              </a:solidFill>
              <a:latin typeface="Calibri" panose="020F0502020204030204" pitchFamily="34" charset="0"/>
            </a:endParaRPr>
          </a:p>
          <a:p>
            <a:pPr marL="0" indent="0">
              <a:buNone/>
            </a:pPr>
            <a:r>
              <a:rPr lang="en-US" dirty="0">
                <a:solidFill>
                  <a:srgbClr val="000000"/>
                </a:solidFill>
                <a:latin typeface="Calibri" panose="020F0502020204030204" pitchFamily="34" charset="0"/>
                <a:hlinkClick r:id="rId1"/>
              </a:rPr>
              <a:t>https://</a:t>
            </a:r>
            <a:r>
              <a:rPr lang="en-US" dirty="0" smtClean="0">
                <a:solidFill>
                  <a:srgbClr val="000000"/>
                </a:solidFill>
                <a:latin typeface="Calibri" panose="020F0502020204030204" pitchFamily="34" charset="0"/>
                <a:hlinkClick r:id="rId1"/>
              </a:rPr>
              <a:t>d396qusza40orc.cloudfront.net/getdata%2Fdata%2FDATA.gov_NGAP.xlsx</a:t>
            </a:r>
            <a:r>
              <a:rPr lang="en-US" dirty="0" smtClean="0">
                <a:solidFill>
                  <a:srgbClr val="000000"/>
                </a:solidFill>
                <a:latin typeface="Calibri" panose="020F0502020204030204" pitchFamily="34" charset="0"/>
              </a:rPr>
              <a:t> </a:t>
            </a:r>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Read </a:t>
            </a:r>
            <a:r>
              <a:rPr lang="en-US" dirty="0">
                <a:solidFill>
                  <a:srgbClr val="000000"/>
                </a:solidFill>
                <a:latin typeface="Calibri" panose="020F0502020204030204" pitchFamily="34" charset="0"/>
              </a:rPr>
              <a:t>rows 74 to 79 and columns 14 to 21 into R and assign the result to a variable called: </a:t>
            </a:r>
            <a:r>
              <a:rPr lang="en-US" dirty="0" err="1">
                <a:solidFill>
                  <a:srgbClr val="000000"/>
                </a:solidFill>
                <a:latin typeface="Calibri" panose="020F0502020204030204" pitchFamily="34" charset="0"/>
              </a:rPr>
              <a:t>xlsdat</a:t>
            </a:r>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Calculate </a:t>
            </a:r>
            <a:r>
              <a:rPr lang="en-US" dirty="0">
                <a:solidFill>
                  <a:srgbClr val="000000"/>
                </a:solidFill>
                <a:latin typeface="Calibri" panose="020F0502020204030204" pitchFamily="34" charset="0"/>
              </a:rPr>
              <a:t>the sum for </a:t>
            </a:r>
            <a:r>
              <a:rPr lang="en-US" dirty="0" err="1">
                <a:solidFill>
                  <a:srgbClr val="000000"/>
                </a:solidFill>
                <a:latin typeface="Calibri" panose="020F0502020204030204" pitchFamily="34" charset="0"/>
              </a:rPr>
              <a:t>Supp_Vol</a:t>
            </a:r>
            <a:r>
              <a:rPr lang="en-US" dirty="0">
                <a:solidFill>
                  <a:srgbClr val="000000"/>
                </a:solidFill>
                <a:latin typeface="Calibri" panose="020F0502020204030204" pitchFamily="34" charset="0"/>
              </a:rPr>
              <a:t>* </a:t>
            </a:r>
            <a:r>
              <a:rPr lang="en-US" dirty="0" err="1">
                <a:solidFill>
                  <a:srgbClr val="000000"/>
                </a:solidFill>
                <a:latin typeface="Calibri" panose="020F0502020204030204" pitchFamily="34" charset="0"/>
              </a:rPr>
              <a:t>Supp_Org_Cost</a:t>
            </a:r>
            <a:endParaRPr lang="en-US" dirty="0">
              <a:solidFill>
                <a:srgbClr val="000000"/>
              </a:solidFill>
              <a:latin typeface="Calibri" panose="020F0502020204030204" pitchFamily="34" charset="0"/>
            </a:endParaRP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2"/>
          <a:stretch>
            <a:fillRect/>
          </a:stretch>
        </p:blipFill>
        <p:spPr>
          <a:xfrm>
            <a:off x="7501032" y="247566"/>
            <a:ext cx="1109568" cy="119492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b="1" dirty="0"/>
              <a:t>Exercise </a:t>
            </a:r>
            <a:r>
              <a:rPr lang="en-US" b="1" dirty="0" smtClean="0"/>
              <a:t>4 </a:t>
            </a:r>
            <a:r>
              <a:rPr lang="en-US" b="1" dirty="0"/>
              <a:t>– Try this </a:t>
            </a:r>
            <a:endParaRPr lang="en-US" b="1"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6" name="Picture 5"/>
          <p:cNvPicPr>
            <a:picLocks noChangeAspect="1"/>
          </p:cNvPicPr>
          <p:nvPr/>
        </p:nvPicPr>
        <p:blipFill>
          <a:blip r:embed="rId1"/>
          <a:stretch>
            <a:fillRect/>
          </a:stretch>
        </p:blipFill>
        <p:spPr>
          <a:xfrm>
            <a:off x="291702" y="2079523"/>
            <a:ext cx="11661842" cy="330363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0716" t="13702" r="25493" b="30529"/>
          <a:stretch>
            <a:fillRect/>
          </a:stretch>
        </p:blipFill>
        <p:spPr>
          <a:xfrm>
            <a:off x="0" y="0"/>
            <a:ext cx="8757866" cy="3896752"/>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fld>
            <a:endParaRPr lang="en-US"/>
          </a:p>
        </p:txBody>
      </p:sp>
      <p:sp>
        <p:nvSpPr>
          <p:cNvPr id="2" name="Rectangle 1"/>
          <p:cNvSpPr/>
          <p:nvPr/>
        </p:nvSpPr>
        <p:spPr>
          <a:xfrm>
            <a:off x="554757" y="2380762"/>
            <a:ext cx="6799385" cy="3477875"/>
          </a:xfrm>
          <a:prstGeom prst="rect">
            <a:avLst/>
          </a:prstGeom>
        </p:spPr>
        <p:txBody>
          <a:bodyPr wrap="square">
            <a:spAutoFit/>
          </a:bodyPr>
          <a:lstStyle/>
          <a:p>
            <a:pPr marL="285750" indent="-285750">
              <a:buFont typeface="Arial" panose="020B0604020202090204" pitchFamily="34" charset="0"/>
              <a:buChar char="•"/>
            </a:pPr>
            <a:r>
              <a:rPr lang="en-US" sz="2000" dirty="0">
                <a:latin typeface="Arial" panose="020B0604020202090204" pitchFamily="34" charset="0"/>
                <a:cs typeface="Arial" panose="020B0604020202090204" pitchFamily="34" charset="0"/>
              </a:rPr>
              <a:t>Frequently used to store structured data</a:t>
            </a:r>
            <a:endParaRPr lang="en-US" sz="2000" dirty="0">
              <a:latin typeface="Arial" panose="020B0604020202090204" pitchFamily="34" charset="0"/>
              <a:cs typeface="Arial" panose="020B0604020202090204" pitchFamily="34" charset="0"/>
            </a:endParaRPr>
          </a:p>
          <a:p>
            <a:endParaRPr lang="en-US" sz="2000" dirty="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sz="2000" dirty="0">
                <a:latin typeface="Arial" panose="020B0604020202090204" pitchFamily="34" charset="0"/>
                <a:cs typeface="Arial" panose="020B0604020202090204" pitchFamily="34" charset="0"/>
              </a:rPr>
              <a:t>Particularly widely used in Internet applications</a:t>
            </a:r>
            <a:endParaRPr lang="en-US" sz="2000" dirty="0">
              <a:latin typeface="Arial" panose="020B0604020202090204" pitchFamily="34" charset="0"/>
              <a:cs typeface="Arial" panose="020B0604020202090204" pitchFamily="34" charset="0"/>
            </a:endParaRPr>
          </a:p>
          <a:p>
            <a:endParaRPr lang="en-US" sz="2000" dirty="0">
              <a:latin typeface="Arial" panose="020B0604020202090204" pitchFamily="34" charset="0"/>
              <a:cs typeface="Arial" panose="020B0604020202090204" pitchFamily="34" charset="0"/>
            </a:endParaRPr>
          </a:p>
          <a:p>
            <a:pPr marL="285750" indent="-285750">
              <a:buFont typeface="Arial" panose="020B0604020202090204" pitchFamily="34" charset="0"/>
              <a:buChar char="•"/>
            </a:pPr>
            <a:r>
              <a:rPr lang="en-US" sz="2000" dirty="0">
                <a:latin typeface="Arial" panose="020B0604020202090204" pitchFamily="34" charset="0"/>
                <a:cs typeface="Arial" panose="020B0604020202090204" pitchFamily="34" charset="0"/>
              </a:rPr>
              <a:t>Extracting XML is the basis for most web scraping</a:t>
            </a:r>
            <a:endParaRPr lang="en-US" sz="2000" dirty="0">
              <a:latin typeface="Arial" panose="020B0604020202090204" pitchFamily="34" charset="0"/>
              <a:cs typeface="Arial" panose="020B0604020202090204" pitchFamily="34" charset="0"/>
            </a:endParaRPr>
          </a:p>
          <a:p>
            <a:endParaRPr lang="en-US" sz="2000" dirty="0">
              <a:latin typeface="Arial" panose="020B0604020202090204" pitchFamily="34" charset="0"/>
              <a:cs typeface="Arial" panose="020B0604020202090204" pitchFamily="34" charset="0"/>
            </a:endParaRPr>
          </a:p>
          <a:p>
            <a:r>
              <a:rPr lang="en-US" sz="2000" b="1" dirty="0">
                <a:latin typeface="Arial" panose="020B0604020202090204" pitchFamily="34" charset="0"/>
                <a:cs typeface="Arial" panose="020B0604020202090204" pitchFamily="34" charset="0"/>
              </a:rPr>
              <a:t>Components</a:t>
            </a:r>
            <a:endParaRPr lang="en-US" sz="2000" b="1" dirty="0">
              <a:latin typeface="Arial" panose="020B0604020202090204" pitchFamily="34" charset="0"/>
              <a:cs typeface="Arial" panose="020B0604020202090204" pitchFamily="34" charset="0"/>
            </a:endParaRPr>
          </a:p>
          <a:p>
            <a:r>
              <a:rPr lang="en-US" sz="2000" dirty="0">
                <a:latin typeface="Arial" panose="020B0604020202090204" pitchFamily="34" charset="0"/>
                <a:cs typeface="Arial" panose="020B0604020202090204" pitchFamily="34" charset="0"/>
              </a:rPr>
              <a:t> </a:t>
            </a:r>
            <a:endParaRPr lang="en-US" sz="2000" dirty="0">
              <a:latin typeface="Arial" panose="020B0604020202090204" pitchFamily="34" charset="0"/>
              <a:cs typeface="Arial" panose="020B0604020202090204" pitchFamily="34" charset="0"/>
            </a:endParaRPr>
          </a:p>
          <a:p>
            <a:pPr marL="342900" indent="-342900">
              <a:buFont typeface="Courier New" panose="02070409020205090404" pitchFamily="49" charset="0"/>
              <a:buChar char="o"/>
            </a:pPr>
            <a:r>
              <a:rPr lang="en-US" sz="2000" dirty="0">
                <a:latin typeface="Arial" panose="020B0604020202090204" pitchFamily="34" charset="0"/>
                <a:cs typeface="Arial" panose="020B0604020202090204" pitchFamily="34" charset="0"/>
              </a:rPr>
              <a:t>markup -labels that give the text structure</a:t>
            </a:r>
            <a:endParaRPr lang="en-US" sz="2000" dirty="0">
              <a:latin typeface="Arial" panose="020B0604020202090204" pitchFamily="34" charset="0"/>
              <a:cs typeface="Arial" panose="020B0604020202090204" pitchFamily="34" charset="0"/>
            </a:endParaRPr>
          </a:p>
          <a:p>
            <a:r>
              <a:rPr lang="en-US" sz="2000" dirty="0">
                <a:latin typeface="Arial" panose="020B0604020202090204" pitchFamily="34" charset="0"/>
                <a:cs typeface="Arial" panose="020B0604020202090204" pitchFamily="34" charset="0"/>
              </a:rPr>
              <a:t> </a:t>
            </a:r>
            <a:endParaRPr lang="en-US" sz="2000" dirty="0">
              <a:latin typeface="Arial" panose="020B0604020202090204" pitchFamily="34" charset="0"/>
              <a:cs typeface="Arial" panose="020B0604020202090204" pitchFamily="34" charset="0"/>
            </a:endParaRPr>
          </a:p>
          <a:p>
            <a:pPr marL="342900" indent="-342900">
              <a:buFont typeface="Courier New" panose="02070409020205090404" pitchFamily="49" charset="0"/>
              <a:buChar char="o"/>
            </a:pPr>
            <a:r>
              <a:rPr lang="en-US" sz="2000" dirty="0">
                <a:latin typeface="Arial" panose="020B0604020202090204" pitchFamily="34" charset="0"/>
                <a:cs typeface="Arial" panose="020B0604020202090204" pitchFamily="34" charset="0"/>
              </a:rPr>
              <a:t>Content -the actual text of the document</a:t>
            </a:r>
            <a:endParaRPr lang="en-US" sz="2000" dirty="0">
              <a:latin typeface="Arial" panose="020B0604020202090204" pitchFamily="34" charset="0"/>
              <a:cs typeface="Arial" panose="020B0604020202090204" pitchFamily="34" charset="0"/>
            </a:endParaRPr>
          </a:p>
        </p:txBody>
      </p:sp>
      <p:pic>
        <p:nvPicPr>
          <p:cNvPr id="3" name="Picture 2"/>
          <p:cNvPicPr>
            <a:picLocks noChangeAspect="1"/>
          </p:cNvPicPr>
          <p:nvPr/>
        </p:nvPicPr>
        <p:blipFill>
          <a:blip r:embed="rId2"/>
          <a:stretch>
            <a:fillRect/>
          </a:stretch>
        </p:blipFill>
        <p:spPr>
          <a:xfrm>
            <a:off x="6552687" y="2897945"/>
            <a:ext cx="5397515" cy="337956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rotWithShape="1">
          <a:blip r:embed="rId1"/>
          <a:srcRect l="28881" t="26394" r="8842" b="13990"/>
          <a:stretch>
            <a:fillRect/>
          </a:stretch>
        </p:blipFill>
        <p:spPr>
          <a:xfrm>
            <a:off x="366931" y="185664"/>
            <a:ext cx="11465533" cy="6170686"/>
          </a:xfrm>
          <a:prstGeom prst="rect">
            <a:avLst/>
          </a:prstGeom>
        </p:spPr>
      </p:pic>
      <p:sp>
        <p:nvSpPr>
          <p:cNvPr id="7" name="Rectangle 6"/>
          <p:cNvSpPr/>
          <p:nvPr/>
        </p:nvSpPr>
        <p:spPr>
          <a:xfrm>
            <a:off x="366931" y="6413698"/>
            <a:ext cx="5939511" cy="307777"/>
          </a:xfrm>
          <a:prstGeom prst="rect">
            <a:avLst/>
          </a:prstGeom>
        </p:spPr>
        <p:txBody>
          <a:bodyPr wrap="none">
            <a:spAutoFit/>
          </a:bodyPr>
          <a:lstStyle/>
          <a:p>
            <a:pPr lvl="0"/>
            <a:r>
              <a:rPr lang="en-US" sz="1400" dirty="0">
                <a:solidFill>
                  <a:prstClr val="black"/>
                </a:solidFill>
              </a:rPr>
              <a:t>* Credit to: Dr. </a:t>
            </a:r>
            <a:r>
              <a:rPr lang="en-US" sz="1400" dirty="0" err="1">
                <a:solidFill>
                  <a:prstClr val="black"/>
                </a:solidFill>
              </a:rPr>
              <a:t>Dzahar</a:t>
            </a:r>
            <a:r>
              <a:rPr lang="en-US" sz="1400" dirty="0">
                <a:solidFill>
                  <a:prstClr val="black"/>
                </a:solidFill>
              </a:rPr>
              <a:t> </a:t>
            </a:r>
            <a:r>
              <a:rPr lang="en-US" sz="1400" dirty="0" err="1">
                <a:solidFill>
                  <a:prstClr val="black"/>
                </a:solidFill>
              </a:rPr>
              <a:t>Mansor</a:t>
            </a:r>
            <a:r>
              <a:rPr lang="en-US" sz="1400" dirty="0">
                <a:solidFill>
                  <a:prstClr val="black"/>
                </a:solidFill>
              </a:rPr>
              <a:t>, National Technology Officer, Microsoft Malaysia</a:t>
            </a:r>
            <a:endParaRPr lang="en-US" sz="1400" dirty="0">
              <a:solidFill>
                <a:prstClr val="black"/>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Exercise 5</a:t>
            </a:r>
            <a:endParaRPr lang="en-US" b="1" dirty="0"/>
          </a:p>
        </p:txBody>
      </p:sp>
      <p:sp>
        <p:nvSpPr>
          <p:cNvPr id="3" name="Content Placeholder 2"/>
          <p:cNvSpPr>
            <a:spLocks noGrp="1"/>
          </p:cNvSpPr>
          <p:nvPr>
            <p:ph idx="1"/>
          </p:nvPr>
        </p:nvSpPr>
        <p:spPr/>
        <p:txBody>
          <a:bodyPr/>
          <a:lstStyle/>
          <a:p>
            <a:endParaRPr lang="en-US" sz="1200" dirty="0">
              <a:solidFill>
                <a:srgbClr val="000000"/>
              </a:solidFill>
              <a:latin typeface="Arial" panose="020B0604020202090204" pitchFamily="34" charset="0"/>
            </a:endParaRPr>
          </a:p>
          <a:p>
            <a:r>
              <a:rPr lang="en-US" dirty="0" smtClean="0">
                <a:solidFill>
                  <a:srgbClr val="000000"/>
                </a:solidFill>
                <a:latin typeface="Arial" panose="020B0604020202090204" pitchFamily="34" charset="0"/>
              </a:rPr>
              <a:t>Read </a:t>
            </a:r>
            <a:r>
              <a:rPr lang="en-US" dirty="0">
                <a:solidFill>
                  <a:srgbClr val="000000"/>
                </a:solidFill>
                <a:latin typeface="Arial" panose="020B0604020202090204" pitchFamily="34" charset="0"/>
              </a:rPr>
              <a:t>Kuala Lumpur weather forecast data from here</a:t>
            </a:r>
            <a:endParaRPr lang="en-US" dirty="0">
              <a:solidFill>
                <a:srgbClr val="000000"/>
              </a:solidFill>
              <a:latin typeface="Arial" panose="020B0604020202090204" pitchFamily="34" charset="0"/>
            </a:endParaRPr>
          </a:p>
          <a:p>
            <a:pPr marL="0" indent="0">
              <a:buNone/>
            </a:pPr>
            <a:r>
              <a:rPr lang="en-US" dirty="0">
                <a:solidFill>
                  <a:srgbClr val="000000"/>
                </a:solidFill>
                <a:latin typeface="Calibri" panose="020F0502020204030204" pitchFamily="34" charset="0"/>
                <a:hlinkClick r:id="rId1"/>
              </a:rPr>
              <a:t>http://</a:t>
            </a:r>
            <a:r>
              <a:rPr lang="en-US" dirty="0" smtClean="0">
                <a:solidFill>
                  <a:srgbClr val="000000"/>
                </a:solidFill>
                <a:latin typeface="Calibri" panose="020F0502020204030204" pitchFamily="34" charset="0"/>
                <a:hlinkClick r:id="rId1"/>
              </a:rPr>
              <a:t>www.yr.no/place/Malaysia/Kuala_Lumpur/Kuala_Lumpur/forecast_hour_by_hour.xml</a:t>
            </a:r>
            <a:r>
              <a:rPr lang="en-US" dirty="0" smtClean="0">
                <a:solidFill>
                  <a:srgbClr val="000000"/>
                </a:solidFill>
                <a:latin typeface="Calibri" panose="020F0502020204030204" pitchFamily="34" charset="0"/>
              </a:rPr>
              <a:t> </a:t>
            </a:r>
            <a:endParaRPr lang="en-US" dirty="0">
              <a:solidFill>
                <a:srgbClr val="000000"/>
              </a:solidFill>
              <a:latin typeface="Arial" panose="020B0604020202090204" pitchFamily="34" charset="0"/>
            </a:endParaRPr>
          </a:p>
          <a:p>
            <a:r>
              <a:rPr lang="en-US" dirty="0">
                <a:solidFill>
                  <a:srgbClr val="000000"/>
                </a:solidFill>
                <a:latin typeface="Calibri" panose="020F0502020204030204" pitchFamily="34" charset="0"/>
              </a:rPr>
              <a:t>Calculate the average temperature for the </a:t>
            </a:r>
            <a:r>
              <a:rPr lang="en-US" dirty="0" smtClean="0">
                <a:solidFill>
                  <a:srgbClr val="000000"/>
                </a:solidFill>
                <a:latin typeface="Calibri" panose="020F0502020204030204" pitchFamily="34" charset="0"/>
              </a:rPr>
              <a:t>day.</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2"/>
          <a:stretch>
            <a:fillRect/>
          </a:stretch>
        </p:blipFill>
        <p:spPr>
          <a:xfrm>
            <a:off x="7623235" y="430446"/>
            <a:ext cx="1109568" cy="119492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991727"/>
          </a:xfrm>
        </p:spPr>
        <p:txBody>
          <a:bodyPr/>
          <a:lstStyle/>
          <a:p>
            <a:pPr algn="ctr"/>
            <a:r>
              <a:rPr lang="en-US" b="1" dirty="0"/>
              <a:t>Exercise </a:t>
            </a:r>
            <a:r>
              <a:rPr lang="en-US" b="1" dirty="0" smtClean="0"/>
              <a:t>5 </a:t>
            </a:r>
            <a:r>
              <a:rPr lang="en-US" b="1" dirty="0"/>
              <a:t>– Try this </a:t>
            </a:r>
            <a:endParaRPr lang="en-US" b="1"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6" name="Picture 5"/>
          <p:cNvPicPr>
            <a:picLocks noChangeAspect="1"/>
          </p:cNvPicPr>
          <p:nvPr/>
        </p:nvPicPr>
        <p:blipFill>
          <a:blip r:embed="rId1"/>
          <a:stretch>
            <a:fillRect/>
          </a:stretch>
        </p:blipFill>
        <p:spPr>
          <a:xfrm>
            <a:off x="711610" y="1799304"/>
            <a:ext cx="10906426" cy="384932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1474" t="14279" r="9383" b="18221"/>
          <a:stretch>
            <a:fillRect/>
          </a:stretch>
        </p:blipFill>
        <p:spPr>
          <a:xfrm>
            <a:off x="440157" y="239151"/>
            <a:ext cx="10913643" cy="5233181"/>
          </a:xfrm>
          <a:prstGeom prst="rect">
            <a:avLst/>
          </a:prstGeom>
        </p:spPr>
      </p:pic>
      <p:sp>
        <p:nvSpPr>
          <p:cNvPr id="5" name="Slide Number Placeholder 4"/>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srcRect l="11905" t="12933" r="12194" b="11298"/>
          <a:stretch>
            <a:fillRect/>
          </a:stretch>
        </p:blipFill>
        <p:spPr>
          <a:xfrm>
            <a:off x="638187" y="436098"/>
            <a:ext cx="10376816" cy="5824025"/>
          </a:xfrm>
          <a:prstGeom prst="rect">
            <a:avLst/>
          </a:prstGeom>
        </p:spPr>
      </p:pic>
      <p:sp>
        <p:nvSpPr>
          <p:cNvPr id="3" name="Slide Number Placeholder 2"/>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srcRect l="11149" t="14665" r="11762" b="9375"/>
          <a:stretch>
            <a:fillRect/>
          </a:stretch>
        </p:blipFill>
        <p:spPr>
          <a:xfrm>
            <a:off x="1041009" y="844062"/>
            <a:ext cx="10030265" cy="5556738"/>
          </a:xfrm>
          <a:prstGeom prst="rect">
            <a:avLst/>
          </a:prstGeom>
        </p:spPr>
      </p:pic>
      <p:sp>
        <p:nvSpPr>
          <p:cNvPr id="3" name="Slide Number Placeholder 2"/>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srcRect l="13311" t="15048" r="12410" b="18798"/>
          <a:stretch>
            <a:fillRect/>
          </a:stretch>
        </p:blipFill>
        <p:spPr>
          <a:xfrm>
            <a:off x="1322363" y="872196"/>
            <a:ext cx="9664505" cy="4839287"/>
          </a:xfrm>
          <a:prstGeom prst="rect">
            <a:avLst/>
          </a:prstGeom>
        </p:spPr>
      </p:pic>
      <p:sp>
        <p:nvSpPr>
          <p:cNvPr id="3" name="Slide Number Placeholder 2"/>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448"/>
            <a:ext cx="10515600" cy="1325563"/>
          </a:xfrm>
        </p:spPr>
        <p:txBody>
          <a:bodyPr/>
          <a:lstStyle/>
          <a:p>
            <a:pPr algn="ctr"/>
            <a:r>
              <a:rPr lang="en-US" b="1" dirty="0" smtClean="0"/>
              <a:t>Exercise 6</a:t>
            </a:r>
            <a:endParaRPr lang="en-US" b="1" dirty="0"/>
          </a:p>
        </p:txBody>
      </p:sp>
      <p:sp>
        <p:nvSpPr>
          <p:cNvPr id="3" name="Content Placeholder 2"/>
          <p:cNvSpPr>
            <a:spLocks noGrp="1"/>
          </p:cNvSpPr>
          <p:nvPr>
            <p:ph idx="1"/>
          </p:nvPr>
        </p:nvSpPr>
        <p:spPr>
          <a:xfrm>
            <a:off x="838200" y="1550011"/>
            <a:ext cx="10515600" cy="4351338"/>
          </a:xfrm>
        </p:spPr>
        <p:txBody>
          <a:bodyPr>
            <a:normAutofit fontScale="92500" lnSpcReduction="20000"/>
          </a:bodyPr>
          <a:lstStyle/>
          <a:p>
            <a:endParaRPr lang="en-US" sz="1400" dirty="0">
              <a:solidFill>
                <a:srgbClr val="000000"/>
              </a:solidFill>
              <a:latin typeface="Arial" panose="020B0604020202090204" pitchFamily="34" charset="0"/>
            </a:endParaRPr>
          </a:p>
          <a:p>
            <a:r>
              <a:rPr lang="en-US" dirty="0" smtClean="0">
                <a:solidFill>
                  <a:srgbClr val="000000"/>
                </a:solidFill>
                <a:latin typeface="Calibri" panose="020F0502020204030204" pitchFamily="34" charset="0"/>
              </a:rPr>
              <a:t>Compare </a:t>
            </a:r>
            <a:r>
              <a:rPr lang="en-US" dirty="0">
                <a:solidFill>
                  <a:srgbClr val="000000"/>
                </a:solidFill>
                <a:latin typeface="Calibri" panose="020F0502020204030204" pitchFamily="34" charset="0"/>
              </a:rPr>
              <a:t>both </a:t>
            </a:r>
            <a:r>
              <a:rPr lang="en-US" dirty="0" err="1" smtClean="0">
                <a:solidFill>
                  <a:srgbClr val="000000"/>
                </a:solidFill>
                <a:latin typeface="Calibri" panose="020F0502020204030204" pitchFamily="34" charset="0"/>
              </a:rPr>
              <a:t>data.frame</a:t>
            </a:r>
            <a:r>
              <a:rPr lang="en-US" dirty="0" smtClean="0">
                <a:solidFill>
                  <a:srgbClr val="000000"/>
                </a:solidFill>
                <a:latin typeface="Calibri" panose="020F0502020204030204" pitchFamily="34" charset="0"/>
              </a:rPr>
              <a:t> and </a:t>
            </a:r>
            <a:r>
              <a:rPr lang="en-US" dirty="0" err="1">
                <a:solidFill>
                  <a:srgbClr val="000000"/>
                </a:solidFill>
                <a:latin typeface="Calibri" panose="020F0502020204030204" pitchFamily="34" charset="0"/>
              </a:rPr>
              <a:t>data.table</a:t>
            </a:r>
            <a:endParaRPr lang="en-US" dirty="0">
              <a:solidFill>
                <a:srgbClr val="000000"/>
              </a:solidFill>
              <a:latin typeface="Calibri" panose="020F0502020204030204" pitchFamily="34" charset="0"/>
            </a:endParaRPr>
          </a:p>
          <a:p>
            <a:pPr marL="0" indent="0">
              <a:buNone/>
            </a:pPr>
            <a:r>
              <a:rPr lang="en-US" dirty="0">
                <a:solidFill>
                  <a:srgbClr val="000000"/>
                </a:solidFill>
                <a:latin typeface="Courier New" panose="02070409020205090404" pitchFamily="49" charset="0"/>
              </a:rPr>
              <a:t>&gt; DF &lt;-</a:t>
            </a:r>
            <a:r>
              <a:rPr lang="en-US" dirty="0" err="1">
                <a:solidFill>
                  <a:srgbClr val="000000"/>
                </a:solidFill>
                <a:latin typeface="Courier New" panose="02070409020205090404" pitchFamily="49" charset="0"/>
              </a:rPr>
              <a:t>data.frame</a:t>
            </a:r>
            <a:r>
              <a:rPr lang="en-US" dirty="0">
                <a:solidFill>
                  <a:srgbClr val="000000"/>
                </a:solidFill>
                <a:latin typeface="Courier New" panose="02070409020205090404" pitchFamily="49" charset="0"/>
              </a:rPr>
              <a:t>(x=rep(c("</a:t>
            </a:r>
            <a:r>
              <a:rPr lang="en-US" dirty="0" err="1">
                <a:solidFill>
                  <a:srgbClr val="000000"/>
                </a:solidFill>
                <a:latin typeface="Courier New" panose="02070409020205090404" pitchFamily="49" charset="0"/>
              </a:rPr>
              <a:t>a","b","c</a:t>
            </a:r>
            <a:r>
              <a:rPr lang="en-US" dirty="0">
                <a:solidFill>
                  <a:srgbClr val="000000"/>
                </a:solidFill>
                <a:latin typeface="Courier New" panose="02070409020205090404" pitchFamily="49" charset="0"/>
              </a:rPr>
              <a:t>"),each=3), y=c(1,3,6), v=1:9)</a:t>
            </a:r>
            <a:endParaRPr lang="en-US" dirty="0">
              <a:solidFill>
                <a:srgbClr val="000000"/>
              </a:solidFill>
              <a:latin typeface="Courier New" panose="02070409020205090404" pitchFamily="49" charset="0"/>
            </a:endParaRPr>
          </a:p>
          <a:p>
            <a:pPr marL="0" indent="0">
              <a:buNone/>
            </a:pPr>
            <a:r>
              <a:rPr lang="en-US" dirty="0">
                <a:solidFill>
                  <a:srgbClr val="000000"/>
                </a:solidFill>
                <a:latin typeface="Courier New" panose="02070409020205090404" pitchFamily="49" charset="0"/>
              </a:rPr>
              <a:t>&gt; DT &lt;-</a:t>
            </a:r>
            <a:r>
              <a:rPr lang="en-US" dirty="0" err="1">
                <a:solidFill>
                  <a:srgbClr val="000000"/>
                </a:solidFill>
                <a:latin typeface="Courier New" panose="02070409020205090404" pitchFamily="49" charset="0"/>
              </a:rPr>
              <a:t>data.table</a:t>
            </a:r>
            <a:r>
              <a:rPr lang="en-US" dirty="0">
                <a:solidFill>
                  <a:srgbClr val="000000"/>
                </a:solidFill>
                <a:latin typeface="Courier New" panose="02070409020205090404" pitchFamily="49" charset="0"/>
              </a:rPr>
              <a:t>(x=rep(c("</a:t>
            </a:r>
            <a:r>
              <a:rPr lang="en-US" dirty="0" err="1">
                <a:solidFill>
                  <a:srgbClr val="000000"/>
                </a:solidFill>
                <a:latin typeface="Courier New" panose="02070409020205090404" pitchFamily="49" charset="0"/>
              </a:rPr>
              <a:t>a","b","c</a:t>
            </a:r>
            <a:r>
              <a:rPr lang="en-US" dirty="0">
                <a:solidFill>
                  <a:srgbClr val="000000"/>
                </a:solidFill>
                <a:latin typeface="Courier New" panose="02070409020205090404" pitchFamily="49" charset="0"/>
              </a:rPr>
              <a:t>"),each=3), y=c(1,3,6), v=1:9)</a:t>
            </a:r>
            <a:endParaRPr lang="en-US" dirty="0">
              <a:solidFill>
                <a:srgbClr val="000000"/>
              </a:solidFill>
              <a:latin typeface="Courier New" panose="02070409020205090404" pitchFamily="49" charset="0"/>
            </a:endParaRPr>
          </a:p>
          <a:p>
            <a:r>
              <a:rPr lang="en-US" dirty="0" smtClean="0">
                <a:solidFill>
                  <a:srgbClr val="000000"/>
                </a:solidFill>
                <a:latin typeface="Calibri" panose="020F0502020204030204" pitchFamily="34" charset="0"/>
              </a:rPr>
              <a:t>Notice </a:t>
            </a:r>
            <a:r>
              <a:rPr lang="en-US" dirty="0">
                <a:solidFill>
                  <a:srgbClr val="000000"/>
                </a:solidFill>
                <a:latin typeface="Calibri" panose="020F0502020204030204" pitchFamily="34" charset="0"/>
              </a:rPr>
              <a:t>the output differences for both DT and DF</a:t>
            </a:r>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Check </a:t>
            </a:r>
            <a:r>
              <a:rPr lang="en-US" dirty="0">
                <a:solidFill>
                  <a:srgbClr val="000000"/>
                </a:solidFill>
                <a:latin typeface="Calibri" panose="020F0502020204030204" pitchFamily="34" charset="0"/>
              </a:rPr>
              <a:t>the class for both DF and DT</a:t>
            </a:r>
            <a:endParaRPr lang="en-US" dirty="0">
              <a:solidFill>
                <a:srgbClr val="000000"/>
              </a:solidFill>
              <a:latin typeface="Calibri" panose="020F0502020204030204" pitchFamily="34" charset="0"/>
            </a:endParaRPr>
          </a:p>
          <a:p>
            <a:r>
              <a:rPr lang="en-US" dirty="0" err="1" smtClean="0">
                <a:solidFill>
                  <a:schemeClr val="tx2"/>
                </a:solidFill>
                <a:latin typeface="Calibri" panose="020F0502020204030204" pitchFamily="34" charset="0"/>
              </a:rPr>
              <a:t>Subsetting</a:t>
            </a:r>
            <a:r>
              <a:rPr lang="en-US" dirty="0" smtClean="0">
                <a:solidFill>
                  <a:schemeClr val="tx2"/>
                </a:solidFill>
                <a:latin typeface="Calibri" panose="020F0502020204030204" pitchFamily="34" charset="0"/>
              </a:rPr>
              <a:t> rows</a:t>
            </a:r>
            <a:r>
              <a:rPr lang="en-US" dirty="0">
                <a:solidFill>
                  <a:srgbClr val="000000"/>
                </a:solidFill>
                <a:latin typeface="Calibri" panose="020F0502020204030204" pitchFamily="34" charset="0"/>
              </a:rPr>
              <a:t>: Select row 3 to 5 and the output for DF and DT</a:t>
            </a:r>
            <a:endParaRPr lang="en-US" dirty="0">
              <a:solidFill>
                <a:srgbClr val="000000"/>
              </a:solidFill>
              <a:latin typeface="Calibri" panose="020F0502020204030204" pitchFamily="34" charset="0"/>
            </a:endParaRPr>
          </a:p>
          <a:p>
            <a:r>
              <a:rPr lang="en-US" dirty="0" smtClean="0">
                <a:solidFill>
                  <a:srgbClr val="000000"/>
                </a:solidFill>
                <a:latin typeface="Arial" panose="020B0604020202090204" pitchFamily="34" charset="0"/>
              </a:rPr>
              <a:t>Show </a:t>
            </a:r>
            <a:r>
              <a:rPr lang="en-US" dirty="0">
                <a:solidFill>
                  <a:srgbClr val="000000"/>
                </a:solidFill>
                <a:latin typeface="Arial" panose="020B0604020202090204" pitchFamily="34" charset="0"/>
              </a:rPr>
              <a:t>all the records where x==a</a:t>
            </a:r>
            <a:endParaRPr lang="en-US" dirty="0">
              <a:solidFill>
                <a:srgbClr val="000000"/>
              </a:solidFill>
              <a:latin typeface="Arial" panose="020B0604020202090204" pitchFamily="34" charset="0"/>
            </a:endParaRPr>
          </a:p>
          <a:p>
            <a:r>
              <a:rPr lang="en-US" dirty="0" smtClean="0">
                <a:solidFill>
                  <a:srgbClr val="000000"/>
                </a:solidFill>
                <a:latin typeface="Arial" panose="020B0604020202090204" pitchFamily="34" charset="0"/>
              </a:rPr>
              <a:t>Show </a:t>
            </a:r>
            <a:r>
              <a:rPr lang="en-US" dirty="0">
                <a:solidFill>
                  <a:srgbClr val="000000"/>
                </a:solidFill>
                <a:latin typeface="Arial" panose="020B0604020202090204" pitchFamily="34" charset="0"/>
              </a:rPr>
              <a:t>records for rows 1,3,7 for both DF and DT</a:t>
            </a:r>
            <a:endParaRPr lang="en-US" dirty="0">
              <a:solidFill>
                <a:srgbClr val="000000"/>
              </a:solidFill>
              <a:latin typeface="Arial" panose="020B0604020202090204" pitchFamily="34" charset="0"/>
            </a:endParaRP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1"/>
          <a:stretch>
            <a:fillRect/>
          </a:stretch>
        </p:blipFill>
        <p:spPr>
          <a:xfrm>
            <a:off x="7501032" y="355091"/>
            <a:ext cx="1109568" cy="119492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0"/>
            <a:ext cx="10515600" cy="1091381"/>
          </a:xfrm>
        </p:spPr>
        <p:txBody>
          <a:bodyPr/>
          <a:lstStyle/>
          <a:p>
            <a:pPr algn="ctr"/>
            <a:r>
              <a:rPr lang="en-US" b="1" dirty="0">
                <a:solidFill>
                  <a:prstClr val="black"/>
                </a:solidFill>
              </a:rPr>
              <a:t>Exercise </a:t>
            </a:r>
            <a:r>
              <a:rPr lang="en-US" b="1" dirty="0" smtClean="0">
                <a:solidFill>
                  <a:prstClr val="black"/>
                </a:solidFill>
              </a:rPr>
              <a:t>6 </a:t>
            </a:r>
            <a:r>
              <a:rPr lang="en-US" b="1" dirty="0">
                <a:solidFill>
                  <a:prstClr val="black"/>
                </a:solidFill>
              </a:rPr>
              <a:t>– Try this </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6" name="Picture 5"/>
          <p:cNvPicPr>
            <a:picLocks noChangeAspect="1"/>
          </p:cNvPicPr>
          <p:nvPr/>
        </p:nvPicPr>
        <p:blipFill>
          <a:blip r:embed="rId1"/>
          <a:stretch>
            <a:fillRect/>
          </a:stretch>
        </p:blipFill>
        <p:spPr>
          <a:xfrm>
            <a:off x="587153" y="929149"/>
            <a:ext cx="9508004" cy="4100051"/>
          </a:xfrm>
          <a:prstGeom prst="rect">
            <a:avLst/>
          </a:prstGeom>
        </p:spPr>
      </p:pic>
      <p:pic>
        <p:nvPicPr>
          <p:cNvPr id="7" name="Picture 6"/>
          <p:cNvPicPr>
            <a:picLocks noChangeAspect="1"/>
          </p:cNvPicPr>
          <p:nvPr/>
        </p:nvPicPr>
        <p:blipFill>
          <a:blip r:embed="rId2"/>
          <a:stretch>
            <a:fillRect/>
          </a:stretch>
        </p:blipFill>
        <p:spPr>
          <a:xfrm>
            <a:off x="587153" y="5136587"/>
            <a:ext cx="7814791" cy="1643523"/>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7 (Computing on Columns)</a:t>
            </a:r>
            <a:br>
              <a:rPr lang="en-US" b="1" dirty="0"/>
            </a:br>
            <a:endParaRPr lang="en-US" b="1" dirty="0"/>
          </a:p>
        </p:txBody>
      </p:sp>
      <p:sp>
        <p:nvSpPr>
          <p:cNvPr id="3" name="Content Placeholder 2"/>
          <p:cNvSpPr>
            <a:spLocks noGrp="1"/>
          </p:cNvSpPr>
          <p:nvPr>
            <p:ph idx="1"/>
          </p:nvPr>
        </p:nvSpPr>
        <p:spPr>
          <a:xfrm>
            <a:off x="988538" y="1550960"/>
            <a:ext cx="10515600" cy="4351338"/>
          </a:xfrm>
        </p:spPr>
        <p:txBody>
          <a:bodyPr>
            <a:normAutofit fontScale="92500" lnSpcReduction="10000"/>
          </a:bodyPr>
          <a:lstStyle/>
          <a:p>
            <a:endParaRPr lang="en-US" sz="1400"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The </a:t>
            </a:r>
            <a:r>
              <a:rPr lang="en-US" dirty="0" err="1" smtClean="0">
                <a:solidFill>
                  <a:srgbClr val="000000"/>
                </a:solidFill>
                <a:latin typeface="Calibri" panose="020F0502020204030204" pitchFamily="34" charset="0"/>
              </a:rPr>
              <a:t>subsetting</a:t>
            </a:r>
            <a:r>
              <a:rPr lang="en-US" dirty="0" smtClean="0">
                <a:solidFill>
                  <a:srgbClr val="000000"/>
                </a:solidFill>
                <a:latin typeface="Calibri" panose="020F0502020204030204" pitchFamily="34" charset="0"/>
              </a:rPr>
              <a:t> function </a:t>
            </a:r>
            <a:r>
              <a:rPr lang="en-US" dirty="0">
                <a:solidFill>
                  <a:srgbClr val="000000"/>
                </a:solidFill>
                <a:latin typeface="Calibri" panose="020F0502020204030204" pitchFamily="34" charset="0"/>
              </a:rPr>
              <a:t>is modified for </a:t>
            </a:r>
            <a:r>
              <a:rPr lang="en-US" dirty="0" err="1">
                <a:solidFill>
                  <a:srgbClr val="000000"/>
                </a:solidFill>
                <a:latin typeface="Calibri" panose="020F0502020204030204" pitchFamily="34" charset="0"/>
              </a:rPr>
              <a:t>data.table</a:t>
            </a:r>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the </a:t>
            </a:r>
            <a:r>
              <a:rPr lang="en-US" dirty="0">
                <a:solidFill>
                  <a:srgbClr val="000000"/>
                </a:solidFill>
                <a:latin typeface="Calibri" panose="020F0502020204030204" pitchFamily="34" charset="0"/>
              </a:rPr>
              <a:t>argument passed after the comma is called an "expression“</a:t>
            </a:r>
            <a:endParaRPr lang="en-US" dirty="0">
              <a:solidFill>
                <a:srgbClr val="000000"/>
              </a:solidFill>
              <a:latin typeface="Calibri" panose="020F0502020204030204" pitchFamily="34" charset="0"/>
            </a:endParaRPr>
          </a:p>
          <a:p>
            <a:r>
              <a:rPr lang="en-US" dirty="0" smtClean="0">
                <a:solidFill>
                  <a:srgbClr val="000000"/>
                </a:solidFill>
                <a:latin typeface="Arial" panose="020B0604020202090204" pitchFamily="34" charset="0"/>
              </a:rPr>
              <a:t>Examples</a:t>
            </a:r>
            <a:endParaRPr lang="en-US" dirty="0">
              <a:solidFill>
                <a:srgbClr val="000000"/>
              </a:solidFill>
              <a:latin typeface="Arial" panose="020B0604020202090204" pitchFamily="34" charset="0"/>
            </a:endParaRPr>
          </a:p>
          <a:p>
            <a:pPr marL="0" indent="0">
              <a:buNone/>
            </a:pPr>
            <a:r>
              <a:rPr lang="en-US" dirty="0">
                <a:solidFill>
                  <a:srgbClr val="000000"/>
                </a:solidFill>
                <a:latin typeface="Courier New" panose="02070409020205090404" pitchFamily="49" charset="0"/>
              </a:rPr>
              <a:t>&gt;DT[,list(mean(y), sum(v))]</a:t>
            </a:r>
            <a:endParaRPr lang="en-US" dirty="0">
              <a:solidFill>
                <a:srgbClr val="000000"/>
              </a:solidFill>
              <a:latin typeface="Courier New" panose="02070409020205090404" pitchFamily="49" charset="0"/>
            </a:endParaRPr>
          </a:p>
          <a:p>
            <a:pPr marL="0" indent="0">
              <a:buNone/>
            </a:pPr>
            <a:r>
              <a:rPr lang="en-US" dirty="0">
                <a:solidFill>
                  <a:srgbClr val="000000"/>
                </a:solidFill>
                <a:latin typeface="Courier New" panose="02070409020205090404" pitchFamily="49" charset="0"/>
              </a:rPr>
              <a:t>&gt;DT[,.(length(x), sum(y))] # .() is same as list()</a:t>
            </a:r>
            <a:endParaRPr lang="en-US" dirty="0">
              <a:solidFill>
                <a:srgbClr val="000000"/>
              </a:solidFill>
              <a:latin typeface="Courier New" panose="02070409020205090404" pitchFamily="49" charset="0"/>
            </a:endParaRPr>
          </a:p>
          <a:p>
            <a:r>
              <a:rPr lang="en-US" dirty="0" smtClean="0">
                <a:solidFill>
                  <a:srgbClr val="000000"/>
                </a:solidFill>
                <a:latin typeface="Arial" panose="020B0604020202090204" pitchFamily="34" charset="0"/>
              </a:rPr>
              <a:t>Find </a:t>
            </a:r>
            <a:r>
              <a:rPr lang="en-US" dirty="0">
                <a:solidFill>
                  <a:srgbClr val="000000"/>
                </a:solidFill>
                <a:latin typeface="Arial" panose="020B0604020202090204" pitchFamily="34" charset="0"/>
              </a:rPr>
              <a:t>the max for column y and mean for column v</a:t>
            </a:r>
            <a:endParaRPr lang="en-US" dirty="0">
              <a:solidFill>
                <a:srgbClr val="000000"/>
              </a:solidFill>
              <a:latin typeface="Arial" panose="020B0604020202090204" pitchFamily="34" charset="0"/>
            </a:endParaRPr>
          </a:p>
          <a:p>
            <a:r>
              <a:rPr lang="en-US" dirty="0" smtClean="0">
                <a:solidFill>
                  <a:srgbClr val="000000"/>
                </a:solidFill>
                <a:latin typeface="Calibri" panose="020F0502020204030204" pitchFamily="34" charset="0"/>
              </a:rPr>
              <a:t>Find </a:t>
            </a:r>
            <a:r>
              <a:rPr lang="en-US" dirty="0">
                <a:solidFill>
                  <a:srgbClr val="000000"/>
                </a:solidFill>
                <a:latin typeface="Calibri" panose="020F0502020204030204" pitchFamily="34" charset="0"/>
              </a:rPr>
              <a:t>the square root of column y and store in column w, show all the elements in w</a:t>
            </a:r>
            <a:endParaRPr lang="en-US" dirty="0">
              <a:solidFill>
                <a:srgbClr val="000000"/>
              </a:solidFill>
              <a:latin typeface="Calibri" panose="020F0502020204030204" pitchFamily="34" charset="0"/>
            </a:endParaRPr>
          </a:p>
          <a:p>
            <a:r>
              <a:rPr lang="en-US" dirty="0" smtClean="0">
                <a:solidFill>
                  <a:srgbClr val="000000"/>
                </a:solidFill>
                <a:latin typeface="Arial" panose="020B0604020202090204" pitchFamily="34" charset="0"/>
              </a:rPr>
              <a:t>Find </a:t>
            </a:r>
            <a:r>
              <a:rPr lang="en-US" dirty="0">
                <a:solidFill>
                  <a:srgbClr val="000000"/>
                </a:solidFill>
                <a:latin typeface="Arial" panose="020B0604020202090204" pitchFamily="34" charset="0"/>
              </a:rPr>
              <a:t>the mean of column v and store in column w</a:t>
            </a:r>
            <a:endParaRPr lang="en-US" dirty="0">
              <a:solidFill>
                <a:srgbClr val="000000"/>
              </a:solidFill>
              <a:latin typeface="Arial" panose="020B0604020202090204" pitchFamily="34" charset="0"/>
            </a:endParaRP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1"/>
          <a:stretch>
            <a:fillRect/>
          </a:stretch>
        </p:blipFill>
        <p:spPr>
          <a:xfrm>
            <a:off x="10394570" y="230188"/>
            <a:ext cx="1109568" cy="11949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247138"/>
            <a:ext cx="10515600" cy="1325563"/>
          </a:xfrm>
        </p:spPr>
        <p:txBody>
          <a:bodyPr/>
          <a:lstStyle/>
          <a:p>
            <a:pPr algn="ctr"/>
            <a:r>
              <a:rPr lang="en-US" b="1" dirty="0">
                <a:solidFill>
                  <a:prstClr val="black"/>
                </a:solidFill>
              </a:rPr>
              <a:t>Exercise </a:t>
            </a:r>
            <a:r>
              <a:rPr lang="en-US" b="1" dirty="0" smtClean="0">
                <a:solidFill>
                  <a:prstClr val="black"/>
                </a:solidFill>
              </a:rPr>
              <a:t>7 </a:t>
            </a:r>
            <a:r>
              <a:rPr lang="en-US" b="1" dirty="0">
                <a:solidFill>
                  <a:prstClr val="black"/>
                </a:solidFill>
              </a:rPr>
              <a:t>– Try this </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6" name="Picture 5"/>
          <p:cNvPicPr>
            <a:picLocks noChangeAspect="1"/>
          </p:cNvPicPr>
          <p:nvPr/>
        </p:nvPicPr>
        <p:blipFill rotWithShape="1">
          <a:blip r:embed="rId1"/>
          <a:srcRect r="21916"/>
          <a:stretch>
            <a:fillRect/>
          </a:stretch>
        </p:blipFill>
        <p:spPr>
          <a:xfrm>
            <a:off x="517423" y="1957641"/>
            <a:ext cx="11157154" cy="26935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7AA19D7-909E-46E2-871F-BB9115430A80}" type="slidenum">
              <a:rPr lang="en-US" smtClean="0"/>
            </a:fld>
            <a:endParaRPr lang="en-US"/>
          </a:p>
        </p:txBody>
      </p:sp>
      <p:pic>
        <p:nvPicPr>
          <p:cNvPr id="3" name="Picture 2"/>
          <p:cNvPicPr>
            <a:picLocks noChangeAspect="1"/>
          </p:cNvPicPr>
          <p:nvPr/>
        </p:nvPicPr>
        <p:blipFill rotWithShape="1">
          <a:blip r:embed="rId1"/>
          <a:srcRect l="28187" t="26971" r="9273" b="13990"/>
          <a:stretch>
            <a:fillRect/>
          </a:stretch>
        </p:blipFill>
        <p:spPr>
          <a:xfrm>
            <a:off x="126609" y="42521"/>
            <a:ext cx="11895827" cy="6313829"/>
          </a:xfrm>
          <a:prstGeom prst="rect">
            <a:avLst/>
          </a:prstGeom>
        </p:spPr>
      </p:pic>
      <p:sp>
        <p:nvSpPr>
          <p:cNvPr id="4" name="Rectangle 3"/>
          <p:cNvSpPr/>
          <p:nvPr/>
        </p:nvSpPr>
        <p:spPr>
          <a:xfrm>
            <a:off x="135011" y="6413698"/>
            <a:ext cx="5939511" cy="307777"/>
          </a:xfrm>
          <a:prstGeom prst="rect">
            <a:avLst/>
          </a:prstGeom>
        </p:spPr>
        <p:txBody>
          <a:bodyPr wrap="none">
            <a:spAutoFit/>
          </a:bodyPr>
          <a:lstStyle/>
          <a:p>
            <a:pPr lvl="0"/>
            <a:r>
              <a:rPr lang="en-US" sz="1400">
                <a:solidFill>
                  <a:prstClr val="black"/>
                </a:solidFill>
              </a:rPr>
              <a:t>* Credit to: Dr. </a:t>
            </a:r>
            <a:r>
              <a:rPr lang="en-US" sz="1400" dirty="0" err="1">
                <a:solidFill>
                  <a:prstClr val="black"/>
                </a:solidFill>
              </a:rPr>
              <a:t>Dzahar</a:t>
            </a:r>
            <a:r>
              <a:rPr lang="en-US" sz="1400" dirty="0">
                <a:solidFill>
                  <a:prstClr val="black"/>
                </a:solidFill>
              </a:rPr>
              <a:t> </a:t>
            </a:r>
            <a:r>
              <a:rPr lang="en-US" sz="1400" dirty="0" err="1">
                <a:solidFill>
                  <a:prstClr val="black"/>
                </a:solidFill>
              </a:rPr>
              <a:t>Mansor</a:t>
            </a:r>
            <a:r>
              <a:rPr lang="en-US" sz="1400" dirty="0">
                <a:solidFill>
                  <a:prstClr val="black"/>
                </a:solidFill>
              </a:rPr>
              <a:t>, National Technology Officer, Microsoft Malaysia</a:t>
            </a:r>
            <a:endParaRPr lang="en-US" sz="1400" dirty="0">
              <a:solidFill>
                <a:prstClr val="black"/>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8 (multiple operations)</a:t>
            </a:r>
            <a:endParaRPr lang="en-US" b="1" dirty="0"/>
          </a:p>
        </p:txBody>
      </p:sp>
      <p:sp>
        <p:nvSpPr>
          <p:cNvPr id="3" name="Content Placeholder 2"/>
          <p:cNvSpPr>
            <a:spLocks noGrp="1"/>
          </p:cNvSpPr>
          <p:nvPr>
            <p:ph idx="1"/>
          </p:nvPr>
        </p:nvSpPr>
        <p:spPr/>
        <p:txBody>
          <a:bodyPr/>
          <a:lstStyle/>
          <a:p>
            <a:endParaRPr lang="en-US" sz="1200" dirty="0">
              <a:solidFill>
                <a:srgbClr val="000000"/>
              </a:solidFill>
              <a:latin typeface="Arial" panose="020B0604020202090204" pitchFamily="34" charset="0"/>
            </a:endParaRPr>
          </a:p>
          <a:p>
            <a:r>
              <a:rPr lang="en-US" dirty="0" smtClean="0">
                <a:solidFill>
                  <a:srgbClr val="000000"/>
                </a:solidFill>
                <a:latin typeface="Arial" panose="020B0604020202090204" pitchFamily="34" charset="0"/>
              </a:rPr>
              <a:t>Performs any expression on </a:t>
            </a:r>
            <a:r>
              <a:rPr lang="en-US" dirty="0" smtClean="0">
                <a:solidFill>
                  <a:schemeClr val="tx2"/>
                </a:solidFill>
                <a:latin typeface="Arial" panose="020B0604020202090204" pitchFamily="34" charset="0"/>
              </a:rPr>
              <a:t>j</a:t>
            </a:r>
            <a:endParaRPr lang="en-US" dirty="0" smtClean="0">
              <a:solidFill>
                <a:schemeClr val="tx2"/>
              </a:solidFill>
              <a:latin typeface="Arial" panose="020B0604020202090204" pitchFamily="34" charset="0"/>
            </a:endParaRPr>
          </a:p>
          <a:p>
            <a:r>
              <a:rPr lang="en-US" dirty="0" smtClean="0">
                <a:solidFill>
                  <a:srgbClr val="000000"/>
                </a:solidFill>
                <a:latin typeface="Arial" panose="020B0604020202090204" pitchFamily="34" charset="0"/>
              </a:rPr>
              <a:t>Example:</a:t>
            </a:r>
            <a:endParaRPr lang="en-US" dirty="0" smtClean="0">
              <a:solidFill>
                <a:srgbClr val="000000"/>
              </a:solidFill>
              <a:latin typeface="Arial" panose="020B0604020202090204" pitchFamily="34" charset="0"/>
            </a:endParaRPr>
          </a:p>
          <a:p>
            <a:pPr marL="0" indent="0">
              <a:buNone/>
            </a:pPr>
            <a:r>
              <a:rPr lang="en-US" dirty="0" smtClean="0">
                <a:solidFill>
                  <a:srgbClr val="000000"/>
                </a:solidFill>
                <a:latin typeface="Courier New" panose="02070409020205090404" pitchFamily="49" charset="0"/>
              </a:rPr>
              <a:t>&gt;</a:t>
            </a:r>
            <a:r>
              <a:rPr lang="en-US" dirty="0">
                <a:solidFill>
                  <a:srgbClr val="000000"/>
                </a:solidFill>
                <a:latin typeface="Courier New" panose="02070409020205090404" pitchFamily="49" charset="0"/>
              </a:rPr>
              <a:t>DT[,plot(</a:t>
            </a:r>
            <a:r>
              <a:rPr lang="en-US" dirty="0" err="1">
                <a:solidFill>
                  <a:srgbClr val="000000"/>
                </a:solidFill>
                <a:latin typeface="Courier New" panose="02070409020205090404" pitchFamily="49" charset="0"/>
              </a:rPr>
              <a:t>y,v</a:t>
            </a:r>
            <a:r>
              <a:rPr lang="en-US" dirty="0">
                <a:solidFill>
                  <a:srgbClr val="000000"/>
                </a:solidFill>
                <a:latin typeface="Courier New" panose="02070409020205090404" pitchFamily="49" charset="0"/>
              </a:rPr>
              <a:t>)]</a:t>
            </a:r>
            <a:endParaRPr lang="en-US" dirty="0">
              <a:solidFill>
                <a:srgbClr val="000000"/>
              </a:solidFill>
              <a:latin typeface="Courier New" panose="02070409020205090404" pitchFamily="49" charset="0"/>
            </a:endParaRPr>
          </a:p>
          <a:p>
            <a:pPr marL="0" indent="0">
              <a:buNone/>
            </a:pPr>
            <a:r>
              <a:rPr lang="en-US" dirty="0">
                <a:solidFill>
                  <a:srgbClr val="000000"/>
                </a:solidFill>
                <a:latin typeface="Courier New" panose="02070409020205090404" pitchFamily="49" charset="0"/>
              </a:rPr>
              <a:t>&gt;DT[,for(x in 1:10) print(x)]</a:t>
            </a:r>
            <a:endParaRPr lang="en-US" dirty="0">
              <a:solidFill>
                <a:srgbClr val="000000"/>
              </a:solidFill>
              <a:latin typeface="Courier New" panose="02070409020205090404" pitchFamily="49" charset="0"/>
            </a:endParaRPr>
          </a:p>
          <a:p>
            <a:r>
              <a:rPr lang="en-US" dirty="0" smtClean="0">
                <a:solidFill>
                  <a:srgbClr val="000000"/>
                </a:solidFill>
                <a:latin typeface="Calibri" panose="020F0502020204030204" pitchFamily="34" charset="0"/>
              </a:rPr>
              <a:t>Plot </a:t>
            </a:r>
            <a:r>
              <a:rPr lang="en-US" dirty="0">
                <a:solidFill>
                  <a:srgbClr val="000000"/>
                </a:solidFill>
                <a:latin typeface="Calibri" panose="020F0502020204030204" pitchFamily="34" charset="0"/>
              </a:rPr>
              <a:t>the histogram for y and find the log value for elements in column v and store in a variable called </a:t>
            </a:r>
            <a:r>
              <a:rPr lang="en-US" i="1" dirty="0">
                <a:solidFill>
                  <a:srgbClr val="000000"/>
                </a:solidFill>
                <a:latin typeface="Calibri" panose="020F0502020204030204" pitchFamily="34" charset="0"/>
              </a:rPr>
              <a:t>temp </a:t>
            </a:r>
            <a:r>
              <a:rPr lang="en-US" dirty="0">
                <a:solidFill>
                  <a:srgbClr val="000000"/>
                </a:solidFill>
                <a:latin typeface="Calibri" panose="020F0502020204030204" pitchFamily="34" charset="0"/>
              </a:rPr>
              <a:t>and in column z</a:t>
            </a:r>
            <a:endParaRPr lang="en-US" dirty="0">
              <a:solidFill>
                <a:srgbClr val="000000"/>
              </a:solidFill>
              <a:latin typeface="Calibri" panose="020F0502020204030204" pitchFamily="34" charset="0"/>
            </a:endParaRPr>
          </a:p>
          <a:p>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1"/>
          <a:stretch>
            <a:fillRect/>
          </a:stretch>
        </p:blipFill>
        <p:spPr>
          <a:xfrm>
            <a:off x="9817794" y="495768"/>
            <a:ext cx="1109568" cy="119492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1094965"/>
          </a:xfrm>
        </p:spPr>
        <p:txBody>
          <a:bodyPr/>
          <a:lstStyle/>
          <a:p>
            <a:pPr algn="ctr"/>
            <a:r>
              <a:rPr lang="en-US" b="1" dirty="0">
                <a:solidFill>
                  <a:prstClr val="black"/>
                </a:solidFill>
              </a:rPr>
              <a:t>Exercise </a:t>
            </a:r>
            <a:r>
              <a:rPr lang="en-US" b="1" dirty="0" smtClean="0">
                <a:solidFill>
                  <a:prstClr val="black"/>
                </a:solidFill>
              </a:rPr>
              <a:t>8 </a:t>
            </a:r>
            <a:r>
              <a:rPr lang="en-US" b="1" dirty="0">
                <a:solidFill>
                  <a:prstClr val="black"/>
                </a:solidFill>
              </a:rPr>
              <a:t>– Try this </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6" name="Picture 5"/>
          <p:cNvPicPr>
            <a:picLocks noChangeAspect="1"/>
          </p:cNvPicPr>
          <p:nvPr/>
        </p:nvPicPr>
        <p:blipFill>
          <a:blip r:embed="rId1"/>
          <a:stretch>
            <a:fillRect/>
          </a:stretch>
        </p:blipFill>
        <p:spPr>
          <a:xfrm>
            <a:off x="231807" y="2123766"/>
            <a:ext cx="11960193" cy="2772697"/>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0000"/>
                </a:solidFill>
                <a:latin typeface="Calibri" panose="020F0502020204030204" pitchFamily="34" charset="0"/>
              </a:rPr>
              <a:t>Exercise 9 (Doing </a:t>
            </a:r>
            <a:r>
              <a:rPr lang="en-US" dirty="0" smtClean="0">
                <a:solidFill>
                  <a:srgbClr val="000000"/>
                </a:solidFill>
                <a:latin typeface="Calibri" panose="020F0502020204030204" pitchFamily="34" charset="0"/>
              </a:rPr>
              <a:t>j by group</a:t>
            </a:r>
            <a:r>
              <a:rPr lang="en-US" dirty="0">
                <a:solidFill>
                  <a:srgbClr val="000000"/>
                </a:solidFill>
                <a:latin typeface="Calibri" panose="020F0502020204030204" pitchFamily="34" charset="0"/>
              </a:rPr>
              <a:t>)</a:t>
            </a:r>
            <a:endParaRPr lang="en-US" dirty="0"/>
          </a:p>
        </p:txBody>
      </p:sp>
      <p:sp>
        <p:nvSpPr>
          <p:cNvPr id="3" name="Content Placeholder 2"/>
          <p:cNvSpPr>
            <a:spLocks noGrp="1"/>
          </p:cNvSpPr>
          <p:nvPr>
            <p:ph idx="1"/>
          </p:nvPr>
        </p:nvSpPr>
        <p:spPr>
          <a:xfrm>
            <a:off x="838200" y="1825625"/>
            <a:ext cx="10515600" cy="2436886"/>
          </a:xfrm>
        </p:spPr>
        <p:txBody>
          <a:bodyPr>
            <a:normAutofit/>
          </a:bodyPr>
          <a:lstStyle/>
          <a:p>
            <a:endParaRPr lang="en-US" dirty="0">
              <a:solidFill>
                <a:srgbClr val="000000"/>
              </a:solidFill>
              <a:latin typeface="Courier New" panose="02070409020205090404" pitchFamily="49" charset="0"/>
            </a:endParaRPr>
          </a:p>
          <a:p>
            <a:r>
              <a:rPr lang="en-US" dirty="0">
                <a:solidFill>
                  <a:srgbClr val="000000"/>
                </a:solidFill>
                <a:latin typeface="Courier New" panose="02070409020205090404" pitchFamily="49" charset="0"/>
              </a:rPr>
              <a:t>Get the sum of v and group them by column x</a:t>
            </a:r>
            <a:endParaRPr lang="en-US" dirty="0">
              <a:solidFill>
                <a:srgbClr val="000000"/>
              </a:solidFill>
              <a:latin typeface="Courier New" panose="02070409020205090404" pitchFamily="49" charset="0"/>
            </a:endParaRPr>
          </a:p>
          <a:p>
            <a:pPr marL="0" indent="0">
              <a:buNone/>
            </a:pPr>
            <a:r>
              <a:rPr lang="en-US" dirty="0">
                <a:solidFill>
                  <a:srgbClr val="000000"/>
                </a:solidFill>
                <a:latin typeface="Courier New" panose="02070409020205090404" pitchFamily="49" charset="0"/>
              </a:rPr>
              <a:t>&gt; DT[,sum(v),by=x]</a:t>
            </a:r>
            <a:endParaRPr lang="en-US" dirty="0">
              <a:solidFill>
                <a:srgbClr val="000000"/>
              </a:solidFill>
              <a:latin typeface="Courier New" panose="02070409020205090404" pitchFamily="49" charset="0"/>
            </a:endParaRPr>
          </a:p>
          <a:p>
            <a:r>
              <a:rPr lang="en-US" dirty="0" smtClean="0">
                <a:solidFill>
                  <a:srgbClr val="000000"/>
                </a:solidFill>
                <a:latin typeface="Calibri" panose="020F0502020204030204" pitchFamily="34" charset="0"/>
              </a:rPr>
              <a:t>Calculate </a:t>
            </a:r>
            <a:r>
              <a:rPr lang="en-US" dirty="0">
                <a:solidFill>
                  <a:srgbClr val="000000"/>
                </a:solidFill>
                <a:latin typeface="Calibri" panose="020F0502020204030204" pitchFamily="34" charset="0"/>
              </a:rPr>
              <a:t>the mean for column y and group the result by even and odd rows</a:t>
            </a:r>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1"/>
          <a:stretch>
            <a:fillRect/>
          </a:stretch>
        </p:blipFill>
        <p:spPr>
          <a:xfrm>
            <a:off x="9427416" y="495768"/>
            <a:ext cx="1109568" cy="11949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1065469"/>
          </a:xfrm>
        </p:spPr>
        <p:txBody>
          <a:bodyPr/>
          <a:lstStyle/>
          <a:p>
            <a:pPr algn="ctr"/>
            <a:r>
              <a:rPr lang="en-US" b="1" dirty="0">
                <a:solidFill>
                  <a:prstClr val="black"/>
                </a:solidFill>
              </a:rPr>
              <a:t>Exercise </a:t>
            </a:r>
            <a:r>
              <a:rPr lang="en-US" b="1" dirty="0" smtClean="0">
                <a:solidFill>
                  <a:prstClr val="black"/>
                </a:solidFill>
              </a:rPr>
              <a:t>9 </a:t>
            </a:r>
            <a:r>
              <a:rPr lang="en-US" b="1" dirty="0">
                <a:solidFill>
                  <a:prstClr val="black"/>
                </a:solidFill>
              </a:rPr>
              <a:t>– Try this </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6" name="Picture 5"/>
          <p:cNvPicPr>
            <a:picLocks noChangeAspect="1"/>
          </p:cNvPicPr>
          <p:nvPr/>
        </p:nvPicPr>
        <p:blipFill>
          <a:blip r:embed="rId1"/>
          <a:stretch>
            <a:fillRect/>
          </a:stretch>
        </p:blipFill>
        <p:spPr>
          <a:xfrm>
            <a:off x="838200" y="1847849"/>
            <a:ext cx="11200571" cy="309286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1739"/>
            <a:ext cx="10515600" cy="293338"/>
          </a:xfrm>
        </p:spPr>
        <p:txBody>
          <a:bodyPr>
            <a:noAutofit/>
          </a:bodyPr>
          <a:lstStyle/>
          <a:p>
            <a:pPr algn="ctr"/>
            <a:br>
              <a:rPr lang="en-US" dirty="0" smtClean="0">
                <a:solidFill>
                  <a:srgbClr val="000000"/>
                </a:solidFill>
                <a:latin typeface="+mn-lt"/>
              </a:rPr>
            </a:br>
            <a:r>
              <a:rPr lang="en-US" dirty="0" smtClean="0">
                <a:solidFill>
                  <a:srgbClr val="000000"/>
                </a:solidFill>
                <a:latin typeface="+mn-lt"/>
              </a:rPr>
              <a:t>Exercise </a:t>
            </a:r>
            <a:r>
              <a:rPr lang="en-US" dirty="0">
                <a:solidFill>
                  <a:srgbClr val="000000"/>
                </a:solidFill>
                <a:latin typeface="+mn-lt"/>
              </a:rPr>
              <a:t>10 (Performance Analysis)</a:t>
            </a:r>
            <a:br>
              <a:rPr lang="en-US" dirty="0">
                <a:solidFill>
                  <a:srgbClr val="000000"/>
                </a:solidFill>
                <a:latin typeface="+mn-lt"/>
              </a:rPr>
            </a:br>
            <a:br>
              <a:rPr lang="en-US" dirty="0">
                <a:solidFill>
                  <a:srgbClr val="000000"/>
                </a:solidFill>
                <a:latin typeface="+mn-lt"/>
              </a:rPr>
            </a:br>
            <a:endParaRPr lang="en-US" dirty="0">
              <a:latin typeface="+mn-lt"/>
            </a:endParaRPr>
          </a:p>
        </p:txBody>
      </p:sp>
      <p:sp>
        <p:nvSpPr>
          <p:cNvPr id="3" name="Content Placeholder 2"/>
          <p:cNvSpPr>
            <a:spLocks noGrp="1"/>
          </p:cNvSpPr>
          <p:nvPr>
            <p:ph idx="1"/>
          </p:nvPr>
        </p:nvSpPr>
        <p:spPr>
          <a:xfrm>
            <a:off x="422031" y="1463325"/>
            <a:ext cx="11619913" cy="4351338"/>
          </a:xfrm>
        </p:spPr>
        <p:txBody>
          <a:bodyPr>
            <a:normAutofit/>
          </a:bodyPr>
          <a:lstStyle/>
          <a:p>
            <a:endParaRPr lang="en-US" sz="1600" dirty="0">
              <a:solidFill>
                <a:srgbClr val="000000"/>
              </a:solidFill>
              <a:latin typeface="Arial" panose="020B0604020202090204" pitchFamily="34" charset="0"/>
            </a:endParaRPr>
          </a:p>
          <a:p>
            <a:pPr marL="0" indent="0" algn="just">
              <a:buNone/>
            </a:pPr>
            <a:r>
              <a:rPr lang="en-US" dirty="0">
                <a:solidFill>
                  <a:srgbClr val="000000"/>
                </a:solidFill>
                <a:latin typeface="Arial" panose="020B0604020202090204" pitchFamily="34" charset="0"/>
                <a:cs typeface="Arial" panose="020B0604020202090204" pitchFamily="34" charset="0"/>
              </a:rPr>
              <a:t>&gt; library(datasets)</a:t>
            </a:r>
            <a:endParaRPr lang="en-US" dirty="0">
              <a:solidFill>
                <a:srgbClr val="000000"/>
              </a:solidFill>
              <a:latin typeface="Arial" panose="020B0604020202090204" pitchFamily="34" charset="0"/>
              <a:cs typeface="Arial" panose="020B0604020202090204" pitchFamily="34" charset="0"/>
            </a:endParaRPr>
          </a:p>
          <a:p>
            <a:pPr algn="just"/>
            <a:r>
              <a:rPr lang="en-US" dirty="0">
                <a:solidFill>
                  <a:srgbClr val="000000"/>
                </a:solidFill>
                <a:latin typeface="Arial" panose="020B0604020202090204" pitchFamily="34" charset="0"/>
                <a:cs typeface="Arial" panose="020B0604020202090204" pitchFamily="34" charset="0"/>
              </a:rPr>
              <a:t>Load the iris data set, convert it to </a:t>
            </a:r>
            <a:r>
              <a:rPr lang="en-US" dirty="0" err="1">
                <a:solidFill>
                  <a:srgbClr val="000000"/>
                </a:solidFill>
                <a:latin typeface="Arial" panose="020B0604020202090204" pitchFamily="34" charset="0"/>
                <a:cs typeface="Arial" panose="020B0604020202090204" pitchFamily="34" charset="0"/>
              </a:rPr>
              <a:t>data.table</a:t>
            </a:r>
            <a:r>
              <a:rPr lang="en-US" dirty="0">
                <a:solidFill>
                  <a:srgbClr val="000000"/>
                </a:solidFill>
                <a:latin typeface="Arial" panose="020B0604020202090204" pitchFamily="34" charset="0"/>
                <a:cs typeface="Arial" panose="020B0604020202090204" pitchFamily="34" charset="0"/>
              </a:rPr>
              <a:t> called </a:t>
            </a:r>
            <a:r>
              <a:rPr lang="en-US" dirty="0" err="1" smtClean="0">
                <a:solidFill>
                  <a:srgbClr val="000000"/>
                </a:solidFill>
                <a:latin typeface="Arial" panose="020B0604020202090204" pitchFamily="34" charset="0"/>
                <a:cs typeface="Arial" panose="020B0604020202090204" pitchFamily="34" charset="0"/>
              </a:rPr>
              <a:t>irisDT</a:t>
            </a:r>
            <a:endParaRPr lang="en-US" dirty="0" smtClean="0">
              <a:solidFill>
                <a:srgbClr val="000000"/>
              </a:solidFill>
              <a:latin typeface="Arial" panose="020B0604020202090204" pitchFamily="34" charset="0"/>
              <a:cs typeface="Arial" panose="020B0604020202090204" pitchFamily="34" charset="0"/>
            </a:endParaRPr>
          </a:p>
          <a:p>
            <a:pPr algn="just"/>
            <a:r>
              <a:rPr lang="en-US" dirty="0">
                <a:solidFill>
                  <a:srgbClr val="000000"/>
                </a:solidFill>
                <a:latin typeface="Arial" panose="020B0604020202090204" pitchFamily="34" charset="0"/>
                <a:cs typeface="Arial" panose="020B0604020202090204" pitchFamily="34" charset="0"/>
              </a:rPr>
              <a:t>Get the mean for </a:t>
            </a:r>
            <a:r>
              <a:rPr lang="en-US" dirty="0" err="1">
                <a:solidFill>
                  <a:srgbClr val="000000"/>
                </a:solidFill>
                <a:latin typeface="Arial" panose="020B0604020202090204" pitchFamily="34" charset="0"/>
                <a:cs typeface="Arial" panose="020B0604020202090204" pitchFamily="34" charset="0"/>
              </a:rPr>
              <a:t>Sepal.Width</a:t>
            </a:r>
            <a:r>
              <a:rPr lang="en-US" dirty="0">
                <a:solidFill>
                  <a:srgbClr val="000000"/>
                </a:solidFill>
                <a:latin typeface="Arial" panose="020B0604020202090204" pitchFamily="34" charset="0"/>
                <a:cs typeface="Arial" panose="020B0604020202090204" pitchFamily="34" charset="0"/>
              </a:rPr>
              <a:t> and group the results by Species</a:t>
            </a:r>
            <a:endParaRPr lang="en-US" dirty="0">
              <a:solidFill>
                <a:srgbClr val="000000"/>
              </a:solidFill>
              <a:latin typeface="Arial" panose="020B0604020202090204" pitchFamily="34" charset="0"/>
              <a:cs typeface="Arial" panose="020B0604020202090204" pitchFamily="34" charset="0"/>
            </a:endParaRPr>
          </a:p>
          <a:p>
            <a:pPr algn="just"/>
            <a:r>
              <a:rPr lang="en-US" dirty="0" smtClean="0">
                <a:solidFill>
                  <a:srgbClr val="000000"/>
                </a:solidFill>
                <a:latin typeface="Arial" panose="020B0604020202090204" pitchFamily="34" charset="0"/>
                <a:cs typeface="Arial" panose="020B0604020202090204" pitchFamily="34" charset="0"/>
              </a:rPr>
              <a:t>Determine </a:t>
            </a:r>
            <a:r>
              <a:rPr lang="en-US" dirty="0">
                <a:solidFill>
                  <a:srgbClr val="000000"/>
                </a:solidFill>
                <a:latin typeface="Arial" panose="020B0604020202090204" pitchFamily="34" charset="0"/>
                <a:cs typeface="Arial" panose="020B0604020202090204" pitchFamily="34" charset="0"/>
              </a:rPr>
              <a:t>the time to compute mean for </a:t>
            </a:r>
            <a:r>
              <a:rPr lang="en-US" dirty="0" err="1" smtClean="0">
                <a:solidFill>
                  <a:srgbClr val="000000"/>
                </a:solidFill>
                <a:latin typeface="Arial" panose="020B0604020202090204" pitchFamily="34" charset="0"/>
                <a:cs typeface="Arial" panose="020B0604020202090204" pitchFamily="34" charset="0"/>
              </a:rPr>
              <a:t>Sepal.Length</a:t>
            </a:r>
            <a:r>
              <a:rPr lang="en-US" dirty="0" smtClean="0">
                <a:solidFill>
                  <a:srgbClr val="000000"/>
                </a:solidFill>
                <a:latin typeface="Arial" panose="020B0604020202090204" pitchFamily="34" charset="0"/>
                <a:cs typeface="Arial" panose="020B0604020202090204" pitchFamily="34" charset="0"/>
              </a:rPr>
              <a:t> group </a:t>
            </a:r>
            <a:r>
              <a:rPr lang="en-US" dirty="0">
                <a:solidFill>
                  <a:srgbClr val="000000"/>
                </a:solidFill>
                <a:latin typeface="Arial" panose="020B0604020202090204" pitchFamily="34" charset="0"/>
                <a:cs typeface="Arial" panose="020B0604020202090204" pitchFamily="34" charset="0"/>
              </a:rPr>
              <a:t>by Species</a:t>
            </a:r>
            <a:endParaRPr lang="en-US" dirty="0">
              <a:solidFill>
                <a:srgbClr val="000000"/>
              </a:solidFill>
              <a:latin typeface="Arial" panose="020B0604020202090204" pitchFamily="34" charset="0"/>
              <a:cs typeface="Arial" panose="020B0604020202090204" pitchFamily="34" charset="0"/>
            </a:endParaRPr>
          </a:p>
          <a:p>
            <a:r>
              <a:rPr lang="en-US" dirty="0" smtClean="0">
                <a:solidFill>
                  <a:srgbClr val="000000"/>
                </a:solidFill>
                <a:latin typeface="Arial" panose="020B0604020202090204" pitchFamily="34" charset="0"/>
              </a:rPr>
              <a:t>Find </a:t>
            </a:r>
            <a:r>
              <a:rPr lang="en-US" dirty="0">
                <a:solidFill>
                  <a:srgbClr val="000000"/>
                </a:solidFill>
                <a:latin typeface="Arial" panose="020B0604020202090204" pitchFamily="34" charset="0"/>
              </a:rPr>
              <a:t>the computation time for the followings</a:t>
            </a:r>
            <a:r>
              <a:rPr lang="en-US" dirty="0" smtClean="0">
                <a:solidFill>
                  <a:srgbClr val="000000"/>
                </a:solidFill>
                <a:latin typeface="Arial" panose="020B0604020202090204" pitchFamily="34" charset="0"/>
              </a:rPr>
              <a:t>:</a:t>
            </a:r>
            <a:endParaRPr lang="en-US" dirty="0">
              <a:solidFill>
                <a:srgbClr val="000000"/>
              </a:solidFill>
              <a:latin typeface="Arial" panose="020B0604020202090204" pitchFamily="34" charset="0"/>
            </a:endParaRPr>
          </a:p>
          <a:p>
            <a:pPr marL="0" indent="0">
              <a:buNone/>
            </a:pPr>
            <a:r>
              <a:rPr lang="en-US" dirty="0" smtClean="0">
                <a:solidFill>
                  <a:srgbClr val="000000"/>
                </a:solidFill>
                <a:latin typeface="Courier New" panose="02070409020205090404" pitchFamily="49" charset="0"/>
              </a:rPr>
              <a:t>&gt;system.time(mean(</a:t>
            </a:r>
            <a:r>
              <a:rPr lang="en-US" dirty="0" err="1" smtClean="0">
                <a:solidFill>
                  <a:srgbClr val="000000"/>
                </a:solidFill>
                <a:latin typeface="Courier New" panose="02070409020205090404" pitchFamily="49" charset="0"/>
              </a:rPr>
              <a:t>irisDT$Sepal.Length,by</a:t>
            </a:r>
            <a:r>
              <a:rPr lang="en-US" dirty="0" smtClean="0">
                <a:solidFill>
                  <a:srgbClr val="000000"/>
                </a:solidFill>
                <a:latin typeface="Courier New" panose="02070409020205090404" pitchFamily="49" charset="0"/>
              </a:rPr>
              <a:t>=</a:t>
            </a:r>
            <a:r>
              <a:rPr lang="en-US" dirty="0" err="1" smtClean="0">
                <a:solidFill>
                  <a:srgbClr val="000000"/>
                </a:solidFill>
                <a:latin typeface="Courier New" panose="02070409020205090404" pitchFamily="49" charset="0"/>
              </a:rPr>
              <a:t>DT$Species</a:t>
            </a:r>
            <a:r>
              <a:rPr lang="en-US" dirty="0">
                <a:solidFill>
                  <a:srgbClr val="000000"/>
                </a:solidFill>
                <a:latin typeface="Courier New" panose="02070409020205090404" pitchFamily="49" charset="0"/>
              </a:rPr>
              <a:t>))</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1"/>
          <a:stretch>
            <a:fillRect/>
          </a:stretch>
        </p:blipFill>
        <p:spPr>
          <a:xfrm>
            <a:off x="10244232" y="353491"/>
            <a:ext cx="1109568" cy="119492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6"/>
            <a:ext cx="10515600" cy="1183456"/>
          </a:xfrm>
        </p:spPr>
        <p:txBody>
          <a:bodyPr/>
          <a:lstStyle/>
          <a:p>
            <a:pPr algn="ctr"/>
            <a:r>
              <a:rPr lang="en-US" b="1" dirty="0">
                <a:solidFill>
                  <a:prstClr val="black"/>
                </a:solidFill>
              </a:rPr>
              <a:t>Exercise </a:t>
            </a:r>
            <a:r>
              <a:rPr lang="en-US" b="1" dirty="0" smtClean="0">
                <a:solidFill>
                  <a:prstClr val="black"/>
                </a:solidFill>
              </a:rPr>
              <a:t>10 </a:t>
            </a:r>
            <a:r>
              <a:rPr lang="en-US" b="1" dirty="0">
                <a:solidFill>
                  <a:prstClr val="black"/>
                </a:solidFill>
              </a:rPr>
              <a:t>– Try this </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6" name="Picture 5"/>
          <p:cNvPicPr>
            <a:picLocks noChangeAspect="1"/>
          </p:cNvPicPr>
          <p:nvPr/>
        </p:nvPicPr>
        <p:blipFill>
          <a:blip r:embed="rId1"/>
          <a:stretch>
            <a:fillRect/>
          </a:stretch>
        </p:blipFill>
        <p:spPr>
          <a:xfrm>
            <a:off x="666109" y="1725460"/>
            <a:ext cx="10859782" cy="445401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b="1" dirty="0" smtClean="0"/>
              <a:t>What </a:t>
            </a:r>
            <a:r>
              <a:rPr lang="en-US" b="1" dirty="0"/>
              <a:t>exactly are the reported times user, system, and </a:t>
            </a:r>
            <a:r>
              <a:rPr lang="en-US" b="1" dirty="0" smtClean="0"/>
              <a:t>elapsed?</a:t>
            </a:r>
            <a:endParaRPr lang="en-US" b="1" dirty="0"/>
          </a:p>
        </p:txBody>
      </p:sp>
      <p:sp>
        <p:nvSpPr>
          <p:cNvPr id="3" name="Content Placeholder 2"/>
          <p:cNvSpPr>
            <a:spLocks noGrp="1"/>
          </p:cNvSpPr>
          <p:nvPr>
            <p:ph idx="1"/>
          </p:nvPr>
        </p:nvSpPr>
        <p:spPr>
          <a:xfrm>
            <a:off x="725659" y="2187574"/>
            <a:ext cx="10515600" cy="2426629"/>
          </a:xfrm>
        </p:spPr>
        <p:txBody>
          <a:bodyPr/>
          <a:lstStyle/>
          <a:p>
            <a:r>
              <a:rPr lang="en-US" b="1" dirty="0"/>
              <a:t>User</a:t>
            </a:r>
            <a:r>
              <a:rPr lang="en-US" dirty="0"/>
              <a:t> CPU </a:t>
            </a:r>
            <a:r>
              <a:rPr lang="en-US" dirty="0" smtClean="0"/>
              <a:t>time </a:t>
            </a:r>
            <a:r>
              <a:rPr lang="en-US" dirty="0"/>
              <a:t>gives the CPU time spent by the current process (i.e., the current R session) </a:t>
            </a:r>
            <a:endParaRPr lang="en-US" dirty="0" smtClean="0"/>
          </a:p>
          <a:p>
            <a:pPr algn="just"/>
            <a:r>
              <a:rPr lang="en-US" b="1" dirty="0" smtClean="0"/>
              <a:t>System</a:t>
            </a:r>
            <a:r>
              <a:rPr lang="en-US" dirty="0" smtClean="0"/>
              <a:t> CPU time </a:t>
            </a:r>
            <a:r>
              <a:rPr lang="en-US" dirty="0"/>
              <a:t>gives the CPU time spent by the kernel (the operating system) on behalf of the current process. </a:t>
            </a:r>
            <a:endParaRPr lang="en-US" dirty="0" smtClean="0"/>
          </a:p>
          <a:p>
            <a:pPr algn="just"/>
            <a:r>
              <a:rPr lang="en-US" b="1" dirty="0" smtClean="0"/>
              <a:t>Elapsed</a:t>
            </a:r>
            <a:r>
              <a:rPr lang="en-US" dirty="0" smtClean="0"/>
              <a:t> </a:t>
            </a:r>
            <a:r>
              <a:rPr lang="en-US" dirty="0"/>
              <a:t>is the wall clock time taken to execute the function </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493"/>
            <a:ext cx="10515600" cy="819349"/>
          </a:xfrm>
        </p:spPr>
        <p:txBody>
          <a:bodyPr/>
          <a:lstStyle/>
          <a:p>
            <a:pPr algn="ctr"/>
            <a:r>
              <a:rPr lang="en-US" b="1" smtClean="0"/>
              <a:t>Tutorial 2</a:t>
            </a:r>
            <a:r>
              <a:rPr lang="en-US" smtClean="0"/>
              <a:t> </a:t>
            </a:r>
            <a:endParaRPr lang="en-US" dirty="0"/>
          </a:p>
        </p:txBody>
      </p:sp>
      <p:sp>
        <p:nvSpPr>
          <p:cNvPr id="3" name="Content Placeholder 2"/>
          <p:cNvSpPr>
            <a:spLocks noGrp="1"/>
          </p:cNvSpPr>
          <p:nvPr>
            <p:ph idx="1"/>
          </p:nvPr>
        </p:nvSpPr>
        <p:spPr>
          <a:xfrm>
            <a:off x="954763" y="1976010"/>
            <a:ext cx="10515600" cy="1020814"/>
          </a:xfrm>
        </p:spPr>
        <p:txBody>
          <a:bodyPr/>
          <a:lstStyle/>
          <a:p>
            <a:pPr>
              <a:buFont typeface="Wingdings" panose="05000000000000000000" pitchFamily="2" charset="2"/>
              <a:buChar char="ü"/>
            </a:pPr>
            <a:r>
              <a:rPr lang="en-US" dirty="0" smtClean="0">
                <a:hlinkClick r:id="rId1"/>
              </a:rPr>
              <a:t>https</a:t>
            </a:r>
            <a:r>
              <a:rPr lang="en-US" dirty="0">
                <a:hlinkClick r:id="rId1"/>
              </a:rPr>
              <a:t>://</a:t>
            </a:r>
            <a:r>
              <a:rPr lang="en-US" dirty="0" smtClean="0">
                <a:hlinkClick r:id="rId1"/>
              </a:rPr>
              <a:t>medium.freecodecamp.org/an-introduction-to-web-scraping-using-r-40284110c848</a:t>
            </a:r>
            <a:r>
              <a:rPr lang="en-US" dirty="0" smtClean="0"/>
              <a:t> </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
        <p:nvSpPr>
          <p:cNvPr id="5" name="TextBox 4"/>
          <p:cNvSpPr txBox="1"/>
          <p:nvPr/>
        </p:nvSpPr>
        <p:spPr>
          <a:xfrm>
            <a:off x="954763" y="943842"/>
            <a:ext cx="7403691" cy="1384995"/>
          </a:xfrm>
          <a:prstGeom prst="rect">
            <a:avLst/>
          </a:prstGeom>
          <a:noFill/>
        </p:spPr>
        <p:txBody>
          <a:bodyPr wrap="square" rtlCol="0">
            <a:spAutoFit/>
          </a:bodyPr>
          <a:lstStyle/>
          <a:p>
            <a:r>
              <a:rPr lang="en-US" sz="2800" b="1" dirty="0" smtClean="0">
                <a:latin typeface="Arial" panose="020B0604020202090204" pitchFamily="34" charset="0"/>
                <a:cs typeface="Arial" panose="020B0604020202090204" pitchFamily="34" charset="0"/>
              </a:rPr>
              <a:t>Web Scraping with R</a:t>
            </a:r>
            <a:endParaRPr lang="en-US" sz="2800" b="1" dirty="0" smtClean="0">
              <a:latin typeface="Arial" panose="020B0604020202090204" pitchFamily="34" charset="0"/>
              <a:cs typeface="Arial" panose="020B0604020202090204" pitchFamily="34" charset="0"/>
            </a:endParaRPr>
          </a:p>
          <a:p>
            <a:r>
              <a:rPr lang="en-US" sz="2800" dirty="0" smtClean="0">
                <a:latin typeface="Arial" panose="020B0604020202090204" pitchFamily="34" charset="0"/>
                <a:cs typeface="Arial" panose="020B0604020202090204" pitchFamily="34" charset="0"/>
              </a:rPr>
              <a:t>Try out the following tutorial:</a:t>
            </a:r>
            <a:endParaRPr lang="en-US" sz="2800" dirty="0" smtClean="0">
              <a:latin typeface="Arial" panose="020B0604020202090204" pitchFamily="34" charset="0"/>
              <a:cs typeface="Arial" panose="020B0604020202090204" pitchFamily="34" charset="0"/>
            </a:endParaRPr>
          </a:p>
          <a:p>
            <a:endParaRPr lang="en-US" sz="2800" dirty="0">
              <a:latin typeface="Arial" panose="020B0604020202090204" pitchFamily="34" charset="0"/>
              <a:cs typeface="Arial" panose="020B0604020202090204" pitchFamily="34" charset="0"/>
            </a:endParaRPr>
          </a:p>
        </p:txBody>
      </p:sp>
      <p:sp>
        <p:nvSpPr>
          <p:cNvPr id="6" name="TextBox 5"/>
          <p:cNvSpPr txBox="1"/>
          <p:nvPr/>
        </p:nvSpPr>
        <p:spPr>
          <a:xfrm>
            <a:off x="954763" y="2996824"/>
            <a:ext cx="10515600" cy="2677656"/>
          </a:xfrm>
          <a:prstGeom prst="rect">
            <a:avLst/>
          </a:prstGeom>
          <a:noFill/>
        </p:spPr>
        <p:txBody>
          <a:bodyPr wrap="square" rtlCol="0">
            <a:spAutoFit/>
          </a:bodyPr>
          <a:lstStyle/>
          <a:p>
            <a:pPr algn="just"/>
            <a:r>
              <a:rPr lang="en-US" sz="2800" dirty="0" smtClean="0">
                <a:latin typeface="Arial" panose="020B0604020202090204" pitchFamily="34" charset="0"/>
                <a:cs typeface="Arial" panose="020B0604020202090204" pitchFamily="34" charset="0"/>
              </a:rPr>
              <a:t>Show that you had successfully done some web scraping.</a:t>
            </a:r>
            <a:endParaRPr lang="en-US" sz="2800" dirty="0" smtClean="0">
              <a:latin typeface="Arial" panose="020B0604020202090204" pitchFamily="34" charset="0"/>
              <a:cs typeface="Arial" panose="020B0604020202090204" pitchFamily="34" charset="0"/>
            </a:endParaRPr>
          </a:p>
          <a:p>
            <a:pPr algn="just"/>
            <a:r>
              <a:rPr lang="en-US" sz="2800" dirty="0">
                <a:latin typeface="Arial" panose="020B0604020202090204" pitchFamily="34" charset="0"/>
                <a:cs typeface="Arial" panose="020B0604020202090204" pitchFamily="34" charset="0"/>
              </a:rPr>
              <a:t>You may use the </a:t>
            </a:r>
            <a:r>
              <a:rPr lang="en-US" sz="2800" dirty="0" smtClean="0">
                <a:latin typeface="Arial" panose="020B0604020202090204" pitchFamily="34" charset="0"/>
                <a:cs typeface="Arial" panose="020B0604020202090204" pitchFamily="34" charset="0"/>
              </a:rPr>
              <a:t>“Scrape </a:t>
            </a:r>
            <a:r>
              <a:rPr lang="en-US" sz="2800" dirty="0">
                <a:latin typeface="Arial" panose="020B0604020202090204" pitchFamily="34" charset="0"/>
                <a:cs typeface="Arial" panose="020B0604020202090204" pitchFamily="34" charset="0"/>
              </a:rPr>
              <a:t>product details from </a:t>
            </a:r>
            <a:r>
              <a:rPr lang="en-US" sz="2800" dirty="0" smtClean="0">
                <a:latin typeface="Arial" panose="020B0604020202090204" pitchFamily="34" charset="0"/>
                <a:cs typeface="Arial" panose="020B0604020202090204" pitchFamily="34" charset="0"/>
              </a:rPr>
              <a:t>Amazon” (mentioned above) or any other example that you find online.</a:t>
            </a:r>
            <a:endParaRPr lang="en-US" sz="2800" dirty="0" smtClean="0">
              <a:latin typeface="Arial" panose="020B0604020202090204" pitchFamily="34" charset="0"/>
              <a:cs typeface="Arial" panose="020B0604020202090204" pitchFamily="34" charset="0"/>
            </a:endParaRPr>
          </a:p>
          <a:p>
            <a:endParaRPr lang="en-US" sz="2800" dirty="0">
              <a:latin typeface="Arial" panose="020B0604020202090204" pitchFamily="34" charset="0"/>
              <a:cs typeface="Arial" panose="020B0604020202090204" pitchFamily="34" charset="0"/>
            </a:endParaRPr>
          </a:p>
          <a:p>
            <a:r>
              <a:rPr lang="en-US" sz="2800" dirty="0" smtClean="0">
                <a:latin typeface="Arial" panose="020B0604020202090204" pitchFamily="34" charset="0"/>
                <a:cs typeface="Arial" panose="020B0604020202090204" pitchFamily="34" charset="0"/>
              </a:rPr>
              <a:t>Submit on Spectrum for Tutorial 2, latest by 11 October 2019.</a:t>
            </a:r>
            <a:endParaRPr lang="en-US" sz="2800" dirty="0" smtClean="0">
              <a:latin typeface="Arial" panose="020B0604020202090204" pitchFamily="34" charset="0"/>
              <a:cs typeface="Arial" panose="020B0604020202090204" pitchFamily="34" charset="0"/>
            </a:endParaRPr>
          </a:p>
          <a:p>
            <a:endParaRPr lang="en-US" sz="2800" dirty="0">
              <a:latin typeface="Arial" panose="020B0604020202090204" pitchFamily="34" charset="0"/>
              <a:cs typeface="Arial" panose="020B0604020202090204" pitchFamily="34"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042"/>
            <a:ext cx="10515600" cy="1325563"/>
          </a:xfrm>
        </p:spPr>
        <p:txBody>
          <a:bodyPr/>
          <a:lstStyle/>
          <a:p>
            <a:pPr algn="ctr"/>
            <a:r>
              <a:rPr lang="en-US" b="1" dirty="0" smtClean="0"/>
              <a:t>References</a:t>
            </a:r>
            <a:endParaRPr lang="en-US" b="1" dirty="0"/>
          </a:p>
        </p:txBody>
      </p:sp>
      <p:sp>
        <p:nvSpPr>
          <p:cNvPr id="3" name="Content Placeholder 2"/>
          <p:cNvSpPr>
            <a:spLocks noGrp="1"/>
          </p:cNvSpPr>
          <p:nvPr>
            <p:ph idx="1"/>
          </p:nvPr>
        </p:nvSpPr>
        <p:spPr>
          <a:xfrm>
            <a:off x="838200" y="1265187"/>
            <a:ext cx="10515600" cy="4351338"/>
          </a:xfrm>
        </p:spPr>
        <p:txBody>
          <a:bodyPr/>
          <a:lstStyle/>
          <a:p>
            <a:r>
              <a:rPr lang="en-US" dirty="0" smtClean="0"/>
              <a:t>John Spacey, Data Guide</a:t>
            </a:r>
            <a:endParaRPr lang="en-US" dirty="0" smtClean="0"/>
          </a:p>
          <a:p>
            <a:r>
              <a:rPr lang="en-US" dirty="0" smtClean="0">
                <a:hlinkClick r:id="rId1"/>
              </a:rPr>
              <a:t>http://okfn.booktype.pro/spending-data-handbook/getting-cleaning/</a:t>
            </a:r>
            <a:endParaRPr lang="en-US" dirty="0" smtClean="0"/>
          </a:p>
          <a:p>
            <a:r>
              <a:rPr lang="en-US" dirty="0">
                <a:hlinkClick r:id="rId2"/>
              </a:rPr>
              <a:t>https://</a:t>
            </a:r>
            <a:r>
              <a:rPr lang="en-US" dirty="0" smtClean="0">
                <a:hlinkClick r:id="rId2"/>
              </a:rPr>
              <a:t>r-dir.com/reference/datasets.html</a:t>
            </a:r>
            <a:r>
              <a:rPr lang="en-US" dirty="0" smtClean="0"/>
              <a:t> </a:t>
            </a:r>
            <a:endParaRPr lang="en-US" dirty="0" smtClean="0"/>
          </a:p>
          <a:p>
            <a:r>
              <a:rPr lang="en-US" dirty="0">
                <a:hlinkClick r:id="rId3"/>
              </a:rPr>
              <a:t>https://www.springboard.com/blog/free-public-data-sets-data-science-project</a:t>
            </a:r>
            <a:r>
              <a:rPr lang="en-US" dirty="0" smtClean="0">
                <a:hlinkClick r:id="rId3"/>
              </a:rPr>
              <a:t>/</a:t>
            </a:r>
            <a:r>
              <a:rPr lang="en-US" dirty="0" smtClean="0"/>
              <a:t> </a:t>
            </a:r>
            <a:endParaRPr lang="en-US" dirty="0" smtClean="0"/>
          </a:p>
          <a:p>
            <a:r>
              <a:rPr lang="en-US" dirty="0">
                <a:hlinkClick r:id="rId4"/>
              </a:rPr>
              <a:t>http://</a:t>
            </a:r>
            <a:r>
              <a:rPr lang="en-US" dirty="0" smtClean="0">
                <a:hlinkClick r:id="rId4"/>
              </a:rPr>
              <a:t>kek.ksu.ru/eos/WM/AutDataCollectR.pdf</a:t>
            </a:r>
            <a:r>
              <a:rPr lang="en-US" dirty="0" smtClean="0"/>
              <a:t> </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5"/>
          <a:stretch>
            <a:fillRect/>
          </a:stretch>
        </p:blipFill>
        <p:spPr>
          <a:xfrm>
            <a:off x="8754550" y="3386112"/>
            <a:ext cx="1938031" cy="285990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949"/>
            <a:ext cx="10515600" cy="703385"/>
          </a:xfrm>
        </p:spPr>
        <p:txBody>
          <a:bodyPr/>
          <a:lstStyle/>
          <a:p>
            <a:pPr algn="ctr"/>
            <a:r>
              <a:rPr lang="en-US" b="1" dirty="0">
                <a:solidFill>
                  <a:srgbClr val="002060"/>
                </a:solidFill>
              </a:rPr>
              <a:t>Asking A Question</a:t>
            </a:r>
            <a:endParaRPr lang="en-US" dirty="0">
              <a:solidFill>
                <a:srgbClr val="002060"/>
              </a:solidFill>
            </a:endParaRPr>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
        <p:nvSpPr>
          <p:cNvPr id="5" name="Rectangle 4"/>
          <p:cNvSpPr/>
          <p:nvPr/>
        </p:nvSpPr>
        <p:spPr>
          <a:xfrm>
            <a:off x="205646" y="831181"/>
            <a:ext cx="11427656" cy="2308324"/>
          </a:xfrm>
          <a:prstGeom prst="rect">
            <a:avLst/>
          </a:prstGeom>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defRPr/>
            </a:pPr>
            <a:r>
              <a:rPr kumimoji="0" lang="en-US" sz="2400" b="1" i="0" u="none" strike="noStrike" kern="0" cap="none" spc="0" normalizeH="0" baseline="0" noProof="0" dirty="0" smtClean="0">
                <a:ln>
                  <a:noFill/>
                </a:ln>
                <a:solidFill>
                  <a:prstClr val="black"/>
                </a:solidFill>
                <a:effectLst/>
                <a:uLnTx/>
                <a:uFillTx/>
              </a:rPr>
              <a:t>Primary goal</a:t>
            </a:r>
            <a:r>
              <a:rPr kumimoji="0" lang="en-US" sz="2400" b="0" i="0" u="none" strike="noStrike" kern="0" cap="none" spc="0" normalizeH="0" baseline="0" noProof="0" dirty="0" smtClean="0">
                <a:ln>
                  <a:noFill/>
                </a:ln>
                <a:solidFill>
                  <a:prstClr val="black"/>
                </a:solidFill>
                <a:effectLst/>
                <a:uLnTx/>
                <a:uFillTx/>
              </a:rPr>
              <a:t>: To answer 5 types of questions using data – but to achieve and benefit from this, they also need to:</a:t>
            </a:r>
            <a:endParaRPr kumimoji="0" lang="en-US" sz="2400" b="0" i="0" u="none" strike="noStrike" kern="0" cap="none" spc="0" normalizeH="0" baseline="0" noProof="0" dirty="0" smtClean="0">
              <a:ln>
                <a:noFill/>
              </a:ln>
              <a:solidFill>
                <a:prstClr val="black"/>
              </a:solidFill>
              <a:effectLst/>
              <a:uLnTx/>
              <a:uFillTx/>
            </a:endParaRPr>
          </a:p>
          <a:p>
            <a:pPr marL="742950" marR="0" lvl="1" indent="-285750" defTabSz="457200" eaLnBrk="1" fontAlgn="auto" latinLnBrk="0" hangingPunct="1">
              <a:lnSpc>
                <a:spcPct val="100000"/>
              </a:lnSpc>
              <a:spcBef>
                <a:spcPts val="0"/>
              </a:spcBef>
              <a:spcAft>
                <a:spcPts val="0"/>
              </a:spcAft>
              <a:buClrTx/>
              <a:buSzTx/>
              <a:buFont typeface="Arial" panose="020B0604020202090204" pitchFamily="34" charset="0"/>
              <a:buChar char="•"/>
              <a:defRPr/>
            </a:pPr>
            <a:r>
              <a:rPr kumimoji="0" lang="en-US" sz="2400" b="0" i="0" u="none" strike="noStrike" kern="0" cap="none" spc="0" normalizeH="0" baseline="0" noProof="0" dirty="0" smtClean="0">
                <a:ln>
                  <a:noFill/>
                </a:ln>
                <a:solidFill>
                  <a:prstClr val="black"/>
                </a:solidFill>
                <a:effectLst/>
                <a:uLnTx/>
                <a:uFillTx/>
              </a:rPr>
              <a:t>Prepare data to answer the 5 questions (Data Engineering, Feature Engineering).</a:t>
            </a:r>
            <a:endParaRPr kumimoji="0" lang="en-US" sz="2400" b="0" i="0" u="none" strike="noStrike" kern="0" cap="none" spc="0" normalizeH="0" baseline="0" noProof="0" dirty="0" smtClean="0">
              <a:ln>
                <a:noFill/>
              </a:ln>
              <a:solidFill>
                <a:prstClr val="black"/>
              </a:solidFill>
              <a:effectLst/>
              <a:uLnTx/>
              <a:uFillTx/>
            </a:endParaRPr>
          </a:p>
          <a:p>
            <a:pPr marL="742950" marR="0" lvl="1" indent="-285750" defTabSz="457200" eaLnBrk="1" fontAlgn="auto" latinLnBrk="0" hangingPunct="1">
              <a:lnSpc>
                <a:spcPct val="100000"/>
              </a:lnSpc>
              <a:spcBef>
                <a:spcPts val="0"/>
              </a:spcBef>
              <a:spcAft>
                <a:spcPts val="0"/>
              </a:spcAft>
              <a:buClrTx/>
              <a:buSzTx/>
              <a:buFont typeface="Arial" panose="020B0604020202090204" pitchFamily="34" charset="0"/>
              <a:buChar char="•"/>
              <a:defRPr/>
            </a:pPr>
            <a:r>
              <a:rPr kumimoji="0" lang="en-US" sz="2400" b="0" i="0" u="none" strike="noStrike" kern="0" cap="none" spc="0" normalizeH="0" baseline="0" noProof="0" dirty="0" smtClean="0">
                <a:ln>
                  <a:noFill/>
                </a:ln>
                <a:solidFill>
                  <a:prstClr val="black"/>
                </a:solidFill>
                <a:effectLst/>
                <a:uLnTx/>
                <a:uFillTx/>
              </a:rPr>
              <a:t>To extract value on the answers from these 5 question (operationalizing data):</a:t>
            </a:r>
            <a:endParaRPr kumimoji="0" lang="en-US" sz="2400" b="0" i="0" u="none" strike="noStrike" kern="0" cap="none" spc="0" normalizeH="0" baseline="0" noProof="0" dirty="0" smtClean="0">
              <a:ln>
                <a:noFill/>
              </a:ln>
              <a:solidFill>
                <a:prstClr val="black"/>
              </a:solidFill>
              <a:effectLst/>
              <a:uLnTx/>
              <a:uFillTx/>
            </a:endParaRPr>
          </a:p>
          <a:p>
            <a:pPr marL="1200150" marR="0" lvl="2" indent="-285750" defTabSz="457200" eaLnBrk="1" fontAlgn="auto" latinLnBrk="0" hangingPunct="1">
              <a:lnSpc>
                <a:spcPct val="100000"/>
              </a:lnSpc>
              <a:spcBef>
                <a:spcPts val="0"/>
              </a:spcBef>
              <a:spcAft>
                <a:spcPts val="0"/>
              </a:spcAft>
              <a:buClrTx/>
              <a:buSzTx/>
              <a:buFont typeface="Arial" panose="020B0604020202090204" pitchFamily="34" charset="0"/>
              <a:buChar char="•"/>
              <a:defRPr/>
            </a:pPr>
            <a:r>
              <a:rPr kumimoji="0" lang="en-US" sz="2400" b="0" i="0" u="none" strike="noStrike" kern="0" cap="none" spc="0" normalizeH="0" baseline="0" noProof="0" dirty="0" smtClean="0">
                <a:ln>
                  <a:noFill/>
                </a:ln>
                <a:solidFill>
                  <a:prstClr val="black"/>
                </a:solidFill>
                <a:effectLst/>
                <a:uLnTx/>
                <a:uFillTx/>
              </a:rPr>
              <a:t>Predicting and forecasting.</a:t>
            </a:r>
            <a:endParaRPr kumimoji="0" lang="en-US" sz="2400" b="0" i="0" u="none" strike="noStrike" kern="0" cap="none" spc="0" normalizeH="0" baseline="0" noProof="0" dirty="0" smtClean="0">
              <a:ln>
                <a:noFill/>
              </a:ln>
              <a:solidFill>
                <a:prstClr val="black"/>
              </a:solidFill>
              <a:effectLst/>
              <a:uLnTx/>
              <a:uFillTx/>
            </a:endParaRPr>
          </a:p>
          <a:p>
            <a:pPr marL="1200150" marR="0" lvl="2" indent="-285750" defTabSz="457200" eaLnBrk="1" fontAlgn="auto" latinLnBrk="0" hangingPunct="1">
              <a:lnSpc>
                <a:spcPct val="100000"/>
              </a:lnSpc>
              <a:spcBef>
                <a:spcPts val="0"/>
              </a:spcBef>
              <a:spcAft>
                <a:spcPts val="0"/>
              </a:spcAft>
              <a:buClrTx/>
              <a:buSzTx/>
              <a:buFont typeface="Arial" panose="020B0604020202090204" pitchFamily="34" charset="0"/>
              <a:buChar char="•"/>
              <a:defRPr/>
            </a:pPr>
            <a:r>
              <a:rPr kumimoji="0" lang="en-US" sz="2400" b="0" i="0" u="none" strike="noStrike" kern="0" cap="none" spc="0" normalizeH="0" baseline="0" noProof="0" dirty="0" smtClean="0">
                <a:ln>
                  <a:noFill/>
                </a:ln>
                <a:solidFill>
                  <a:prstClr val="black"/>
                </a:solidFill>
                <a:effectLst/>
                <a:uLnTx/>
                <a:uFillTx/>
              </a:rPr>
              <a:t>AI/Intelligence/Cognitive applications.</a:t>
            </a:r>
            <a:endParaRPr kumimoji="0" lang="en-US" sz="1800" b="0" i="0" u="none" strike="noStrike" kern="0" cap="none" spc="0" normalizeH="0" baseline="0" noProof="0" dirty="0">
              <a:ln>
                <a:noFill/>
              </a:ln>
              <a:solidFill>
                <a:prstClr val="black"/>
              </a:solidFill>
              <a:effectLst/>
              <a:uLnTx/>
              <a:uFillTx/>
            </a:endParaRPr>
          </a:p>
        </p:txBody>
      </p:sp>
      <p:pic>
        <p:nvPicPr>
          <p:cNvPr id="6" name="Picture 5"/>
          <p:cNvPicPr>
            <a:picLocks noChangeAspect="1"/>
          </p:cNvPicPr>
          <p:nvPr/>
        </p:nvPicPr>
        <p:blipFill>
          <a:blip r:embed="rId1"/>
          <a:stretch>
            <a:fillRect/>
          </a:stretch>
        </p:blipFill>
        <p:spPr>
          <a:xfrm>
            <a:off x="6453430" y="3243481"/>
            <a:ext cx="4314339" cy="2308971"/>
          </a:xfrm>
          <a:prstGeom prst="rect">
            <a:avLst/>
          </a:prstGeom>
        </p:spPr>
      </p:pic>
      <p:pic>
        <p:nvPicPr>
          <p:cNvPr id="7" name="Picture 6"/>
          <p:cNvPicPr>
            <a:picLocks noChangeAspect="1"/>
          </p:cNvPicPr>
          <p:nvPr/>
        </p:nvPicPr>
        <p:blipFill>
          <a:blip r:embed="rId2"/>
          <a:stretch>
            <a:fillRect/>
          </a:stretch>
        </p:blipFill>
        <p:spPr>
          <a:xfrm>
            <a:off x="133869" y="2976407"/>
            <a:ext cx="5785605" cy="2926334"/>
          </a:xfrm>
          <a:prstGeom prst="rect">
            <a:avLst/>
          </a:prstGeom>
        </p:spPr>
      </p:pic>
      <p:sp>
        <p:nvSpPr>
          <p:cNvPr id="8" name="Rectangle 7"/>
          <p:cNvSpPr/>
          <p:nvPr/>
        </p:nvSpPr>
        <p:spPr>
          <a:xfrm>
            <a:off x="205646" y="5847871"/>
            <a:ext cx="10217835"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smtClean="0">
                <a:ln>
                  <a:noFill/>
                </a:ln>
                <a:solidFill>
                  <a:prstClr val="black"/>
                </a:solidFill>
                <a:effectLst/>
                <a:uLnTx/>
                <a:uFillTx/>
                <a:hlinkClick r:id="rId3"/>
              </a:rPr>
              <a:t>https://azure.microsoft.com/en-us/resources/videos/data-science-for-beginners-series-the-5-questions-data-science-answers/</a:t>
            </a:r>
            <a:endParaRPr kumimoji="0" lang="en-US" sz="1800" b="0" i="0" u="none" strike="noStrike" kern="0" cap="none" spc="0" normalizeH="0" baseline="0" noProof="0" dirty="0" smtClean="0">
              <a:ln>
                <a:noFill/>
              </a:ln>
              <a:solidFill>
                <a:prstClr val="black"/>
              </a:solidFill>
              <a:effectLst/>
              <a:uLnTx/>
              <a:uFillTx/>
            </a:endParaRPr>
          </a:p>
        </p:txBody>
      </p:sp>
      <p:sp>
        <p:nvSpPr>
          <p:cNvPr id="3" name="Rectangle 2"/>
          <p:cNvSpPr/>
          <p:nvPr/>
        </p:nvSpPr>
        <p:spPr>
          <a:xfrm>
            <a:off x="205646" y="6414348"/>
            <a:ext cx="3855223" cy="369332"/>
          </a:xfrm>
          <a:prstGeom prst="rect">
            <a:avLst/>
          </a:prstGeom>
        </p:spPr>
        <p:txBody>
          <a:bodyPr wrap="none">
            <a:spAutoFit/>
          </a:bodyPr>
          <a:lstStyle/>
          <a:p>
            <a:r>
              <a:rPr lang="en-US" dirty="0">
                <a:hlinkClick r:id="rId4"/>
              </a:rPr>
              <a:t>https://www.linkedin.com/in/brohrer</a:t>
            </a:r>
            <a:r>
              <a:rPr lang="en-US" dirty="0" smtClean="0">
                <a:hlinkClick r:id="rId4"/>
              </a:rPr>
              <a:t>/</a:t>
            </a:r>
            <a:r>
              <a:rPr lang="en-US" dirty="0" smtClean="0"/>
              <a:t> </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pic>
        <p:nvPicPr>
          <p:cNvPr id="5" name="Picture 4"/>
          <p:cNvPicPr>
            <a:picLocks noChangeAspect="1"/>
          </p:cNvPicPr>
          <p:nvPr/>
        </p:nvPicPr>
        <p:blipFill>
          <a:blip r:embed="rId1"/>
          <a:stretch>
            <a:fillRect/>
          </a:stretch>
        </p:blipFill>
        <p:spPr>
          <a:xfrm>
            <a:off x="773723" y="297116"/>
            <a:ext cx="10719582" cy="619936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730"/>
            <a:ext cx="10515600" cy="973393"/>
          </a:xfrm>
        </p:spPr>
        <p:txBody>
          <a:bodyPr/>
          <a:lstStyle/>
          <a:p>
            <a:pPr algn="ctr"/>
            <a:r>
              <a:rPr lang="en-US" b="1" dirty="0" smtClean="0">
                <a:solidFill>
                  <a:srgbClr val="002060"/>
                </a:solidFill>
              </a:rPr>
              <a:t>Recap – What Data </a:t>
            </a:r>
            <a:r>
              <a:rPr lang="en-US" b="1" dirty="0">
                <a:solidFill>
                  <a:srgbClr val="002060"/>
                </a:solidFill>
              </a:rPr>
              <a:t>S</a:t>
            </a:r>
            <a:r>
              <a:rPr lang="en-US" b="1" dirty="0" smtClean="0">
                <a:solidFill>
                  <a:srgbClr val="002060"/>
                </a:solidFill>
              </a:rPr>
              <a:t>cientists Do</a:t>
            </a:r>
            <a:endParaRPr lang="en-US" b="1" dirty="0">
              <a:solidFill>
                <a:srgbClr val="002060"/>
              </a:solidFill>
            </a:endParaRPr>
          </a:p>
        </p:txBody>
      </p:sp>
      <p:sp>
        <p:nvSpPr>
          <p:cNvPr id="3" name="Content Placeholder 2"/>
          <p:cNvSpPr>
            <a:spLocks noGrp="1"/>
          </p:cNvSpPr>
          <p:nvPr>
            <p:ph idx="1"/>
          </p:nvPr>
        </p:nvSpPr>
        <p:spPr>
          <a:xfrm>
            <a:off x="838200" y="1575239"/>
            <a:ext cx="10515600" cy="4958296"/>
          </a:xfrm>
        </p:spPr>
        <p:txBody>
          <a:bodyPr>
            <a:normAutofit fontScale="92500" lnSpcReduction="20000"/>
          </a:bodyPr>
          <a:lstStyle/>
          <a:p>
            <a:pPr algn="just"/>
            <a:r>
              <a:rPr lang="en-US" b="1" dirty="0">
                <a:solidFill>
                  <a:srgbClr val="C00000"/>
                </a:solidFill>
              </a:rPr>
              <a:t>Ask questions </a:t>
            </a:r>
            <a:r>
              <a:rPr lang="en-US" dirty="0"/>
              <a:t>in order to answer or solve known problems or find new solutions to problems with which businesses must </a:t>
            </a:r>
            <a:r>
              <a:rPr lang="en-US" dirty="0" smtClean="0"/>
              <a:t>deal.</a:t>
            </a:r>
            <a:endParaRPr lang="en-US" dirty="0" smtClean="0"/>
          </a:p>
          <a:p>
            <a:pPr algn="just"/>
            <a:r>
              <a:rPr lang="en-US" b="1" dirty="0">
                <a:solidFill>
                  <a:srgbClr val="C00000"/>
                </a:solidFill>
              </a:rPr>
              <a:t>Define data </a:t>
            </a:r>
            <a:r>
              <a:rPr lang="en-US" dirty="0"/>
              <a:t>necessary for a particular </a:t>
            </a:r>
            <a:r>
              <a:rPr lang="en-US" dirty="0" smtClean="0"/>
              <a:t>need.</a:t>
            </a:r>
            <a:endParaRPr lang="en-US" dirty="0"/>
          </a:p>
          <a:p>
            <a:pPr algn="just"/>
            <a:r>
              <a:rPr lang="en-US" b="1" dirty="0">
                <a:solidFill>
                  <a:srgbClr val="C00000"/>
                </a:solidFill>
              </a:rPr>
              <a:t>Work with existing data </a:t>
            </a:r>
            <a:r>
              <a:rPr lang="en-US" dirty="0"/>
              <a:t>to collect, store and explore </a:t>
            </a:r>
            <a:r>
              <a:rPr lang="en-US" dirty="0" smtClean="0"/>
              <a:t>data.</a:t>
            </a:r>
            <a:endParaRPr lang="en-US" dirty="0"/>
          </a:p>
          <a:p>
            <a:pPr algn="just"/>
            <a:r>
              <a:rPr lang="en-US" dirty="0"/>
              <a:t>Determine the needed </a:t>
            </a:r>
            <a:r>
              <a:rPr lang="en-US" b="1" dirty="0">
                <a:solidFill>
                  <a:srgbClr val="C00000"/>
                </a:solidFill>
              </a:rPr>
              <a:t>analysis type </a:t>
            </a:r>
            <a:r>
              <a:rPr lang="en-US" dirty="0"/>
              <a:t>for a particular situation or type of </a:t>
            </a:r>
            <a:r>
              <a:rPr lang="en-US" dirty="0" smtClean="0"/>
              <a:t>data.</a:t>
            </a:r>
            <a:endParaRPr lang="en-US" dirty="0"/>
          </a:p>
          <a:p>
            <a:pPr algn="just"/>
            <a:r>
              <a:rPr lang="en-US" dirty="0"/>
              <a:t>Use </a:t>
            </a:r>
            <a:r>
              <a:rPr lang="en-US" b="1" dirty="0">
                <a:solidFill>
                  <a:srgbClr val="C00000"/>
                </a:solidFill>
              </a:rPr>
              <a:t>algorithms</a:t>
            </a:r>
            <a:r>
              <a:rPr lang="en-US" dirty="0"/>
              <a:t> and other tools to parse, clean, check quality and utilize </a:t>
            </a:r>
            <a:r>
              <a:rPr lang="en-US" dirty="0" smtClean="0"/>
              <a:t>data.</a:t>
            </a:r>
            <a:endParaRPr lang="en-US" dirty="0"/>
          </a:p>
          <a:p>
            <a:pPr algn="just"/>
            <a:r>
              <a:rPr lang="en-US" b="1" dirty="0">
                <a:solidFill>
                  <a:srgbClr val="C00000"/>
                </a:solidFill>
              </a:rPr>
              <a:t>Transform insights </a:t>
            </a:r>
            <a:r>
              <a:rPr lang="en-US" dirty="0"/>
              <a:t>learned into formats usable by non-data scientists (for use by others within the business), including the creation of graphs, charts, </a:t>
            </a:r>
            <a:r>
              <a:rPr lang="en-US" dirty="0" err="1"/>
              <a:t>infographics</a:t>
            </a:r>
            <a:r>
              <a:rPr lang="en-US" dirty="0"/>
              <a:t> and </a:t>
            </a:r>
            <a:r>
              <a:rPr lang="en-US" dirty="0" smtClean="0"/>
              <a:t>more.</a:t>
            </a:r>
            <a:endParaRPr lang="en-US" dirty="0"/>
          </a:p>
          <a:p>
            <a:pPr algn="just"/>
            <a:r>
              <a:rPr lang="en-US" dirty="0"/>
              <a:t>Create software to </a:t>
            </a:r>
            <a:r>
              <a:rPr lang="en-US" b="1" dirty="0">
                <a:solidFill>
                  <a:srgbClr val="C00000"/>
                </a:solidFill>
              </a:rPr>
              <a:t>automate data science tasks </a:t>
            </a:r>
            <a:r>
              <a:rPr lang="en-US" dirty="0"/>
              <a:t>based on specific business requirements and data </a:t>
            </a:r>
            <a:r>
              <a:rPr lang="en-US" dirty="0" smtClean="0"/>
              <a:t>sources.</a:t>
            </a:r>
            <a:endParaRPr lang="en-US" dirty="0"/>
          </a:p>
        </p:txBody>
      </p:sp>
      <p:sp>
        <p:nvSpPr>
          <p:cNvPr id="4" name="Slide Number Placeholder 3"/>
          <p:cNvSpPr>
            <a:spLocks noGrp="1"/>
          </p:cNvSpPr>
          <p:nvPr>
            <p:ph type="sldNum" sz="quarter" idx="12"/>
          </p:nvPr>
        </p:nvSpPr>
        <p:spPr/>
        <p:txBody>
          <a:bodyPr/>
          <a:lstStyle/>
          <a:p>
            <a:fld id="{47AA19D7-909E-46E2-871F-BB9115430A80}"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22205</Words>
  <Application>WPS Writer</Application>
  <PresentationFormat>Widescreen</PresentationFormat>
  <Paragraphs>613</Paragraphs>
  <Slides>68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68</vt:i4>
      </vt:variant>
    </vt:vector>
  </HeadingPairs>
  <TitlesOfParts>
    <vt:vector size="86" baseType="lpstr">
      <vt:lpstr>Arial</vt:lpstr>
      <vt:lpstr>SimSun</vt:lpstr>
      <vt:lpstr>Wingdings</vt:lpstr>
      <vt:lpstr>Century</vt:lpstr>
      <vt:lpstr>Calibri Light</vt:lpstr>
      <vt:lpstr>Lucida Calligraphy</vt:lpstr>
      <vt:lpstr>Symbol</vt:lpstr>
      <vt:lpstr>Calibri</vt:lpstr>
      <vt:lpstr>Times New Roman</vt:lpstr>
      <vt:lpstr>Courier New</vt:lpstr>
      <vt:lpstr>PingFang SC</vt:lpstr>
      <vt:lpstr>微软雅黑</vt:lpstr>
      <vt:lpstr>HYQiHeiKW</vt:lpstr>
      <vt:lpstr/>
      <vt:lpstr>Arial Unicode MS</vt:lpstr>
      <vt:lpstr>Helvetica Neue</vt:lpstr>
      <vt:lpstr>HYShuSongErKW</vt:lpstr>
      <vt:lpstr>Office Theme</vt:lpstr>
      <vt:lpstr>Finding &amp; Getting Data</vt:lpstr>
      <vt:lpstr>The Data</vt:lpstr>
      <vt:lpstr>PowerPoint 演示文稿</vt:lpstr>
      <vt:lpstr>Mapping Data Engineering, Modelling and Analysis to Data Scientist Activities  </vt:lpstr>
      <vt:lpstr>PowerPoint 演示文稿</vt:lpstr>
      <vt:lpstr>PowerPoint 演示文稿</vt:lpstr>
      <vt:lpstr>Asking A Question</vt:lpstr>
      <vt:lpstr>PowerPoint 演示文稿</vt:lpstr>
      <vt:lpstr>Recap – What Data Scientists Do</vt:lpstr>
      <vt:lpstr>Data Processing Pipeline</vt:lpstr>
      <vt:lpstr>Data Processing</vt:lpstr>
      <vt:lpstr>Big or Small?  You need the RIGHT data</vt:lpstr>
      <vt:lpstr>PowerPoint 演示文稿</vt:lpstr>
      <vt:lpstr>Data Literacy – Data Types</vt:lpstr>
      <vt:lpstr>Data Literacy – Data Types </vt:lpstr>
      <vt:lpstr>Unstructured vs. Structured Data</vt:lpstr>
      <vt:lpstr>CSV</vt:lpstr>
      <vt:lpstr>Finding Data</vt:lpstr>
      <vt:lpstr>Finding Data</vt:lpstr>
      <vt:lpstr>Sources of Data</vt:lpstr>
      <vt:lpstr>Raw Versus Processed Data</vt:lpstr>
      <vt:lpstr>Data  Processing </vt:lpstr>
      <vt:lpstr>Getting Data</vt:lpstr>
      <vt:lpstr>Data Portals</vt:lpstr>
      <vt:lpstr>PowerPoint 演示文稿</vt:lpstr>
      <vt:lpstr>Open Data</vt:lpstr>
      <vt:lpstr>Free: Datasets List</vt:lpstr>
      <vt:lpstr>APIs</vt:lpstr>
      <vt:lpstr>Freedom of Information (FOI)</vt:lpstr>
      <vt:lpstr>Preparing FOI request</vt:lpstr>
      <vt:lpstr>Data Scraping</vt:lpstr>
      <vt:lpstr>Examples of Web Scraping</vt:lpstr>
      <vt:lpstr>Getting Data Out of Scanned Documents</vt:lpstr>
      <vt:lpstr>Keeping the Data Around</vt:lpstr>
      <vt:lpstr>Downloading files</vt:lpstr>
      <vt:lpstr>PowerPoint 演示文稿</vt:lpstr>
      <vt:lpstr>PowerPoint 演示文稿</vt:lpstr>
      <vt:lpstr>Exercise 1</vt:lpstr>
      <vt:lpstr>Exercise 1 – Try this </vt:lpstr>
      <vt:lpstr>PowerPoint 演示文稿</vt:lpstr>
      <vt:lpstr>Exercise 2</vt:lpstr>
      <vt:lpstr>Exercise 2 – Try this </vt:lpstr>
      <vt:lpstr>Exercise 3</vt:lpstr>
      <vt:lpstr>Exercise 3 – Try this </vt:lpstr>
      <vt:lpstr>PowerPoint 演示文稿</vt:lpstr>
      <vt:lpstr>PowerPoint 演示文稿</vt:lpstr>
      <vt:lpstr>Exercise 4</vt:lpstr>
      <vt:lpstr>Exercise 4 – Try this </vt:lpstr>
      <vt:lpstr>PowerPoint 演示文稿</vt:lpstr>
      <vt:lpstr>Exercise 5</vt:lpstr>
      <vt:lpstr>Exercise 5 – Try this </vt:lpstr>
      <vt:lpstr>PowerPoint 演示文稿</vt:lpstr>
      <vt:lpstr>PowerPoint 演示文稿</vt:lpstr>
      <vt:lpstr>PowerPoint 演示文稿</vt:lpstr>
      <vt:lpstr>PowerPoint 演示文稿</vt:lpstr>
      <vt:lpstr>Exercise 6</vt:lpstr>
      <vt:lpstr>Exercise 6 – Try this </vt:lpstr>
      <vt:lpstr>Exercise 7 (Computing on Columns) </vt:lpstr>
      <vt:lpstr>Exercise 7 – Try this </vt:lpstr>
      <vt:lpstr>Exercise 8 (multiple operations)</vt:lpstr>
      <vt:lpstr>Exercise 8 – Try this </vt:lpstr>
      <vt:lpstr>Exercise 9 (Doing j by group)</vt:lpstr>
      <vt:lpstr>Exercise 9 – Try this </vt:lpstr>
      <vt:lpstr> Exercise 10 (Performance Analysis)  </vt:lpstr>
      <vt:lpstr>Exercise 10 – Try this </vt:lpstr>
      <vt:lpstr>What exactly are the reported times user, system, and elapsed?</vt:lpstr>
      <vt:lpstr>Tutorial 2 </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Data</dc:title>
  <dc:creator>Salimah</dc:creator>
  <cp:lastModifiedBy>liuhongyang</cp:lastModifiedBy>
  <cp:revision>144</cp:revision>
  <cp:lastPrinted>2019-10-14T10:09:40Z</cp:lastPrinted>
  <dcterms:created xsi:type="dcterms:W3CDTF">2019-10-14T10:09:40Z</dcterms:created>
  <dcterms:modified xsi:type="dcterms:W3CDTF">2019-10-14T10:09:40Z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1033-1.2.1.1575</vt:lpwstr>
  </property>
</Properties>
</file>